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81" r:id="rId13"/>
    <p:sldId id="282" r:id="rId14"/>
    <p:sldId id="283" r:id="rId15"/>
    <p:sldId id="285" r:id="rId16"/>
    <p:sldId id="286" r:id="rId17"/>
    <p:sldId id="287" r:id="rId18"/>
    <p:sldId id="288" r:id="rId19"/>
    <p:sldId id="289" r:id="rId20"/>
    <p:sldId id="290" r:id="rId21"/>
    <p:sldId id="304" r:id="rId22"/>
    <p:sldId id="291" r:id="rId23"/>
    <p:sldId id="293" r:id="rId24"/>
    <p:sldId id="294" r:id="rId25"/>
    <p:sldId id="295" r:id="rId26"/>
    <p:sldId id="296" r:id="rId27"/>
    <p:sldId id="284" r:id="rId28"/>
    <p:sldId id="297" r:id="rId29"/>
    <p:sldId id="298" r:id="rId30"/>
    <p:sldId id="299" r:id="rId31"/>
    <p:sldId id="300" r:id="rId32"/>
    <p:sldId id="301" r:id="rId33"/>
    <p:sldId id="302" r:id="rId34"/>
    <p:sldId id="30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467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41E4D0F-5AFA-4229-B071-ABA3F62AB8DE}" type="datetimeFigureOut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4C5C352-3233-4239-9069-58571E1FD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194B35-8BD8-4399-92FC-270292997600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6C2F85-6C45-499D-BED9-8C1A3F8A9732}" type="slidenum">
              <a:rPr lang="da-DK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A03FC-4FD7-4292-A757-79FCA6584465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03616-D881-4309-BB91-B2759E694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CB394-5A2A-4408-BB01-D03CEE4F3962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84453-DDA8-4400-BDA1-364E28EF7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292F7-B35D-4137-83F0-12C096FEB0E9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BF16F-401D-4E49-89CC-E2058DBA4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754B8-E4BB-4B96-B769-44147BEC2F72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75B14-EB82-4657-A414-9D44CA8A5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2FF9A-6777-4768-8354-BD8C3719ED51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7349A-AE1E-4273-9F73-03707911E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0875E-44F9-4416-983E-F0A4B14DC1B8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852B9-DD44-4F55-B712-4BFB7D3E0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A2D68-C7BE-4748-A78B-2B0DFFBC31A1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C39E3-8A0E-4335-8BEA-5BD0862243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BF322-4F26-40CC-8D1E-E79B75394C2C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F7935-57B3-4669-9060-4448E889E3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67848-2871-4414-A20C-E4D2D237BC5C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84090-BE11-4670-93EB-CE30E9D30A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662B-47DC-409A-8CC5-FAA1019C2261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E7708-6474-458D-86B0-886EF5AB1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ADA0D-F4AD-451E-8CC2-98EF308C749E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AD1BA-8C3F-4A46-BE8D-8C0A8F241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6C60B6-8D60-40D5-A6C4-E011D58E23CD}" type="datetime1">
              <a:rPr lang="en-GB" smtClean="0"/>
              <a:pPr>
                <a:defRPr/>
              </a:pPr>
              <a:t>17/10/2023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CHAMP Shaped Axisymmetric Dual Reflector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07A92F-8FC2-438D-9464-E62D7B0127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http://www.antennadesigner.org/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3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3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3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3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3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4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4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4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4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9.pn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4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2.png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5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4.png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5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6" Type="http://schemas.openxmlformats.org/officeDocument/2006/relationships/image" Target="../media/image5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7.png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6" Type="http://schemas.openxmlformats.org/officeDocument/2006/relationships/image" Target="../media/image5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9.png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6" Type="http://schemas.openxmlformats.org/officeDocument/2006/relationships/image" Target="../media/image5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1.png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image" Target="../media/image6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3.png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6" Type="http://schemas.openxmlformats.org/officeDocument/2006/relationships/image" Target="../media/image6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5.png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image" Target="../media/image6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6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8.png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6" Type="http://schemas.openxmlformats.org/officeDocument/2006/relationships/image" Target="../media/image6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CHAMP </a:t>
            </a:r>
            <a:r>
              <a:rPr lang="en-US" dirty="0" err="1"/>
              <a:t>Axisymmetric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Shaped Dual Reflector</a:t>
            </a: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/>
              <a:t>Tom Milligan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>
                <a:hlinkClick r:id="rId5"/>
              </a:rPr>
              <a:t>www.antennadesigner.org</a:t>
            </a:r>
            <a:endParaRPr lang="en-US" sz="24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/>
          </a:p>
        </p:txBody>
      </p:sp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9F007DB-6DA4-4D6B-A9F2-E32175C1A25B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42E65457-AA7D-4B4E-A70B-396F9C8EFD42}" type="slidenum">
              <a:rPr lang="en-GB"/>
              <a:pPr>
                <a:defRPr/>
              </a:pPr>
              <a:t>1</a:t>
            </a:fld>
            <a:endParaRPr lang="en-GB"/>
          </a:p>
        </p:txBody>
      </p:sp>
      <p:pic>
        <p:nvPicPr>
          <p:cNvPr id="2055" name="Picture 9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7724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4C726E7-A978-455E-93CD-27B14AC0781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10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510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Total Design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229600" cy="503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543800" y="6324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A2A69DF-3E32-4F96-A3C0-E11533EABE07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11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562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Increase Pattern Pts.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295400"/>
            <a:ext cx="7772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9800" y="1447800"/>
            <a:ext cx="6705600" cy="482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77200" y="5334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9626B63-9297-4BDF-A021-5A1C4E54180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107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Beam Pattern</a:t>
            </a:r>
          </a:p>
        </p:txBody>
      </p:sp>
      <p:pic>
        <p:nvPicPr>
          <p:cNvPr id="8" name="Picture 7" descr="Main bea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8DA942D-4070-4F92-9B07-15D558C89ABF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941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Complete Pattern</a:t>
            </a:r>
          </a:p>
        </p:txBody>
      </p:sp>
      <p:pic>
        <p:nvPicPr>
          <p:cNvPr id="8" name="Picture 7" descr="Complete_patter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0733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Reflectors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295400"/>
            <a:ext cx="7620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0" y="4953000"/>
            <a:ext cx="609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15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477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New Project Directory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95400"/>
            <a:ext cx="859536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4038600"/>
            <a:ext cx="75374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696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16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6701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Reflector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9028" y="1295399"/>
            <a:ext cx="8173972" cy="499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17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820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geometry.tor edit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42" y="1295399"/>
            <a:ext cx="8222358" cy="502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486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18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652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270744" cy="505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248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19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9359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Add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270744" cy="505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406A7AE-D008-4E48-AFA5-C8AFEC1FAC4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486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DUSREF input file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1675686"/>
            <a:ext cx="637866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-0.2		main rim to feed along z-axis</a:t>
            </a:r>
          </a:p>
          <a:p>
            <a:r>
              <a:rPr lang="en-US" dirty="0"/>
              <a:t>0.467		axial distance from feed to </a:t>
            </a:r>
            <a:r>
              <a:rPr lang="en-US" dirty="0" err="1"/>
              <a:t>subreflector</a:t>
            </a:r>
            <a:r>
              <a:rPr lang="en-US" dirty="0"/>
              <a:t> rim</a:t>
            </a:r>
          </a:p>
          <a:p>
            <a:r>
              <a:rPr lang="en-US" dirty="0"/>
              <a:t>0.200		</a:t>
            </a:r>
            <a:r>
              <a:rPr lang="en-US" dirty="0" err="1"/>
              <a:t>subreflector</a:t>
            </a:r>
            <a:r>
              <a:rPr lang="en-US" dirty="0"/>
              <a:t> max. radius</a:t>
            </a:r>
          </a:p>
          <a:p>
            <a:r>
              <a:rPr lang="en-US" dirty="0"/>
              <a:t>0.200		main reflector inner radius</a:t>
            </a:r>
          </a:p>
          <a:p>
            <a:r>
              <a:rPr lang="en-US" dirty="0"/>
              <a:t>1		</a:t>
            </a:r>
            <a:r>
              <a:rPr lang="en-US" dirty="0" err="1"/>
              <a:t>Cassegrain</a:t>
            </a:r>
            <a:r>
              <a:rPr lang="en-US" dirty="0"/>
              <a:t> design</a:t>
            </a:r>
          </a:p>
          <a:p>
            <a:r>
              <a:rPr lang="en-US" dirty="0"/>
              <a:t>46.4,10		feed </a:t>
            </a:r>
            <a:r>
              <a:rPr lang="en-US" dirty="0" err="1"/>
              <a:t>beamwidth</a:t>
            </a:r>
            <a:r>
              <a:rPr lang="en-US" dirty="0"/>
              <a:t>, </a:t>
            </a:r>
            <a:r>
              <a:rPr lang="en-US" dirty="0" err="1"/>
              <a:t>beamwidth</a:t>
            </a:r>
            <a:r>
              <a:rPr lang="en-US" dirty="0"/>
              <a:t> level dB</a:t>
            </a:r>
          </a:p>
          <a:p>
            <a:r>
              <a:rPr lang="en-US" dirty="0"/>
              <a:t>1		uniform aperture distribution</a:t>
            </a:r>
          </a:p>
          <a:p>
            <a:r>
              <a:rPr lang="en-US" dirty="0"/>
              <a:t>0.002		calculation main aperture interval</a:t>
            </a:r>
          </a:p>
          <a:p>
            <a:r>
              <a:rPr lang="en-US" dirty="0"/>
              <a:t>0.02		output aperture interval</a:t>
            </a:r>
          </a:p>
          <a:p>
            <a:r>
              <a:rPr lang="en-US" dirty="0"/>
              <a:t>y		plot dual reflector figure</a:t>
            </a:r>
          </a:p>
          <a:p>
            <a:r>
              <a:rPr lang="en-US" dirty="0"/>
              <a:t>dusrefc2.hpg</a:t>
            </a:r>
          </a:p>
          <a:p>
            <a:r>
              <a:rPr lang="en-US" dirty="0"/>
              <a:t>3.0		main reflector diameter</a:t>
            </a:r>
          </a:p>
          <a:p>
            <a:r>
              <a:rPr lang="en-US" dirty="0"/>
              <a:t>n		extrapolate larger </a:t>
            </a:r>
            <a:r>
              <a:rPr lang="en-US" dirty="0" err="1"/>
              <a:t>subreflector</a:t>
            </a:r>
            <a:r>
              <a:rPr lang="en-US" dirty="0"/>
              <a:t> diameter</a:t>
            </a:r>
          </a:p>
          <a:p>
            <a:r>
              <a:rPr lang="en-US" dirty="0"/>
              <a:t>y		list main reflector dimensions</a:t>
            </a:r>
          </a:p>
          <a:p>
            <a:r>
              <a:rPr lang="en-US" dirty="0"/>
              <a:t>0.3,1.5,.025	radius: </a:t>
            </a:r>
            <a:r>
              <a:rPr lang="en-US" dirty="0" err="1"/>
              <a:t>start,stop,step</a:t>
            </a:r>
            <a:endParaRPr lang="en-US" dirty="0"/>
          </a:p>
          <a:p>
            <a:r>
              <a:rPr lang="en-US" dirty="0"/>
              <a:t>…</a:t>
            </a:r>
          </a:p>
          <a:p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20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81520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Delete Duplicate Variable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270744" cy="505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010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21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399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Horn Phase Center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153400" cy="498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248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400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Scatterer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295400"/>
            <a:ext cx="8270744" cy="505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62000" y="3733800"/>
            <a:ext cx="7772399" cy="20313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These two reflectors are added to the </a:t>
            </a:r>
            <a:r>
              <a:rPr lang="en-US" dirty="0" err="1"/>
              <a:t>scatterers</a:t>
            </a:r>
            <a:r>
              <a:rPr lang="en-US" dirty="0"/>
              <a:t> list at the top of the geometry.tor file.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b="1" dirty="0"/>
              <a:t>  </a:t>
            </a:r>
            <a:r>
              <a:rPr lang="en-US" b="1" dirty="0" err="1"/>
              <a:t>scatterers</a:t>
            </a:r>
            <a:r>
              <a:rPr lang="en-US" b="1" dirty="0"/>
              <a:t>       : sequence(ref(</a:t>
            </a:r>
            <a:r>
              <a:rPr lang="en-US" b="1" dirty="0" err="1"/>
              <a:t>horn_bor_mesh</a:t>
            </a:r>
            <a:r>
              <a:rPr lang="en-US" b="1" dirty="0"/>
              <a:t>),</a:t>
            </a:r>
            <a:r>
              <a:rPr lang="en-US" b="1" dirty="0">
                <a:solidFill>
                  <a:srgbClr val="FF0000"/>
                </a:solidFill>
              </a:rPr>
              <a:t>ref(</a:t>
            </a:r>
            <a:r>
              <a:rPr lang="en-US" b="1" dirty="0" err="1">
                <a:solidFill>
                  <a:srgbClr val="FF0000"/>
                </a:solidFill>
              </a:rPr>
              <a:t>sub_reflector</a:t>
            </a:r>
            <a:r>
              <a:rPr lang="en-US" b="1" dirty="0">
                <a:solidFill>
                  <a:srgbClr val="FF0000"/>
                </a:solidFill>
              </a:rPr>
              <a:t>),ref(</a:t>
            </a:r>
            <a:r>
              <a:rPr lang="en-US" b="1" dirty="0" err="1">
                <a:solidFill>
                  <a:srgbClr val="FF0000"/>
                </a:solidFill>
              </a:rPr>
              <a:t>main_reflector</a:t>
            </a:r>
            <a:r>
              <a:rPr lang="en-US" b="1" dirty="0"/>
              <a:t>))</a:t>
            </a:r>
            <a:endParaRPr lang="en-US" dirty="0"/>
          </a:p>
          <a:p>
            <a:r>
              <a:rPr lang="en-US" b="1" dirty="0"/>
              <a:t>)</a:t>
            </a:r>
            <a:endParaRPr lang="en-US" dirty="0"/>
          </a:p>
          <a:p>
            <a:endParaRPr lang="en-US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48600" y="5410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397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Open Modified Project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181600" y="5257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076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Modify Pattern Pts.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371600"/>
            <a:ext cx="8991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25" y="1066800"/>
            <a:ext cx="70008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82000" y="5105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25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767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Main Beam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Refl.</a:t>
            </a:r>
          </a:p>
        </p:txBody>
      </p:sp>
      <p:pic>
        <p:nvPicPr>
          <p:cNvPr id="7" name="Picture 6" descr="Main Beam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3716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25263A-47B8-4983-BF60-26A2D52D7E3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26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819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Full Pattern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Spline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Refl.</a:t>
            </a:r>
          </a:p>
        </p:txBody>
      </p:sp>
      <p:pic>
        <p:nvPicPr>
          <p:cNvPr id="7" name="Picture 6" descr="Full_patter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27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736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Optimization Goals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1905000"/>
            <a:ext cx="71628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Optimization Goals:</a:t>
            </a:r>
          </a:p>
          <a:p>
            <a:pPr lvl="1"/>
            <a:r>
              <a:rPr lang="en-US" sz="2000" dirty="0"/>
              <a:t>Max. Bore Sight Directivity</a:t>
            </a:r>
          </a:p>
          <a:p>
            <a:pPr lvl="1"/>
            <a:r>
              <a:rPr lang="en-US" sz="2000" dirty="0"/>
              <a:t>Max. Return Loss</a:t>
            </a:r>
          </a:p>
          <a:p>
            <a:pPr lvl="1"/>
            <a:r>
              <a:rPr lang="en-US" sz="2000" dirty="0" err="1"/>
              <a:t>Sidelobe</a:t>
            </a:r>
            <a:r>
              <a:rPr lang="en-US" sz="2000" dirty="0"/>
              <a:t> Template: </a:t>
            </a:r>
          </a:p>
          <a:p>
            <a:pPr lvl="2"/>
            <a:r>
              <a:rPr lang="en-US" sz="2000" dirty="0"/>
              <a:t>29 – 25 Log </a:t>
            </a:r>
            <a:r>
              <a:rPr lang="el-GR" sz="2000" dirty="0"/>
              <a:t>ϴ</a:t>
            </a:r>
            <a:r>
              <a:rPr lang="en-US" sz="2000" dirty="0"/>
              <a:t>   for 1.5˚ ≤ </a:t>
            </a:r>
            <a:r>
              <a:rPr lang="el-GR" sz="2000" dirty="0"/>
              <a:t>ϴ</a:t>
            </a:r>
            <a:r>
              <a:rPr lang="en-US" sz="2000" dirty="0"/>
              <a:t> ≤ 7˚</a:t>
            </a:r>
          </a:p>
          <a:p>
            <a:pPr lvl="2"/>
            <a:r>
              <a:rPr lang="en-US" sz="2000" dirty="0"/>
              <a:t>8 </a:t>
            </a:r>
            <a:r>
              <a:rPr lang="en-US" sz="2000" dirty="0" err="1"/>
              <a:t>dBi</a:t>
            </a:r>
            <a:r>
              <a:rPr lang="en-US" sz="2000" dirty="0"/>
              <a:t>                   for 7˚ ≤ </a:t>
            </a:r>
            <a:r>
              <a:rPr lang="el-GR" sz="2000" dirty="0"/>
              <a:t>ϴ</a:t>
            </a:r>
            <a:r>
              <a:rPr lang="en-US" sz="2000" dirty="0"/>
              <a:t> ≤ 9.2˚</a:t>
            </a:r>
          </a:p>
          <a:p>
            <a:pPr lvl="2"/>
            <a:r>
              <a:rPr lang="en-US" sz="2000" dirty="0"/>
              <a:t>32 – 25 Log </a:t>
            </a:r>
            <a:r>
              <a:rPr lang="el-GR" sz="2000" dirty="0"/>
              <a:t>ϴ</a:t>
            </a:r>
            <a:r>
              <a:rPr lang="en-US" sz="2000" dirty="0"/>
              <a:t>    for 9.2˚ ≤ </a:t>
            </a:r>
            <a:r>
              <a:rPr lang="el-GR" sz="2000" dirty="0"/>
              <a:t>ϴ</a:t>
            </a:r>
            <a:r>
              <a:rPr lang="en-US" sz="2000" dirty="0"/>
              <a:t> ≤ 48.2˚</a:t>
            </a:r>
          </a:p>
          <a:p>
            <a:pPr lvl="2"/>
            <a:r>
              <a:rPr lang="en-US" sz="2000" dirty="0"/>
              <a:t>-10 </a:t>
            </a:r>
            <a:r>
              <a:rPr lang="en-US" sz="2000" dirty="0" err="1"/>
              <a:t>dBi</a:t>
            </a:r>
            <a:r>
              <a:rPr lang="en-US" sz="2000" dirty="0"/>
              <a:t>                for 48˚ ≤ </a:t>
            </a:r>
            <a:r>
              <a:rPr lang="el-GR" sz="2000" dirty="0"/>
              <a:t>ϴ</a:t>
            </a:r>
            <a:r>
              <a:rPr lang="en-US" sz="2000" dirty="0"/>
              <a:t> ≤ 180˚</a:t>
            </a:r>
          </a:p>
          <a:p>
            <a:r>
              <a:rPr lang="en-US" sz="3200" dirty="0"/>
              <a:t>Optimization Variables</a:t>
            </a:r>
          </a:p>
          <a:p>
            <a:pPr lvl="1"/>
            <a:r>
              <a:rPr lang="en-US" sz="2000" dirty="0"/>
              <a:t>Main and </a:t>
            </a:r>
            <a:r>
              <a:rPr lang="en-US" sz="2000" dirty="0" err="1"/>
              <a:t>Subreflector</a:t>
            </a:r>
            <a:r>
              <a:rPr lang="en-US" sz="2000" dirty="0"/>
              <a:t> </a:t>
            </a:r>
            <a:r>
              <a:rPr lang="en-US" sz="2000" i="1" dirty="0"/>
              <a:t>z</a:t>
            </a:r>
            <a:r>
              <a:rPr lang="en-US" sz="2000" dirty="0"/>
              <a:t>-values of </a:t>
            </a:r>
            <a:r>
              <a:rPr lang="en-US" sz="2000" dirty="0" err="1"/>
              <a:t>Splines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248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28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426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Cassegrain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Opt.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1295400"/>
            <a:ext cx="7315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29400" y="632460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29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34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Scatterer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6" descr="shaped subreflector Cassegrai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09600" y="1295400"/>
            <a:ext cx="8077200" cy="4958516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315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31C584A-24BE-4F10-BD44-052FCABA36EF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486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DUSREF input file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295400"/>
            <a:ext cx="6464270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		list </a:t>
            </a:r>
            <a:r>
              <a:rPr lang="en-US" dirty="0" err="1"/>
              <a:t>subreflector</a:t>
            </a:r>
            <a:r>
              <a:rPr lang="en-US" dirty="0"/>
              <a:t> dimensions</a:t>
            </a:r>
          </a:p>
          <a:p>
            <a:r>
              <a:rPr lang="en-US" dirty="0"/>
              <a:t>0,.3,.006	radius: </a:t>
            </a:r>
            <a:r>
              <a:rPr lang="en-US" dirty="0" err="1"/>
              <a:t>start,stop,step</a:t>
            </a:r>
            <a:endParaRPr lang="en-US" dirty="0"/>
          </a:p>
          <a:p>
            <a:r>
              <a:rPr lang="en-US" dirty="0"/>
              <a:t>y			write main reflector .</a:t>
            </a:r>
            <a:r>
              <a:rPr lang="en-US" dirty="0" err="1"/>
              <a:t>rsf</a:t>
            </a:r>
            <a:r>
              <a:rPr lang="en-US" dirty="0"/>
              <a:t> file</a:t>
            </a:r>
          </a:p>
          <a:p>
            <a:r>
              <a:rPr lang="en-US" dirty="0"/>
              <a:t>dusrefcm2.rsf</a:t>
            </a:r>
          </a:p>
          <a:p>
            <a:r>
              <a:rPr lang="en-US" dirty="0"/>
              <a:t>101			# points</a:t>
            </a:r>
          </a:p>
          <a:p>
            <a:r>
              <a:rPr lang="en-US" dirty="0"/>
              <a:t>3 m </a:t>
            </a:r>
            <a:r>
              <a:rPr lang="en-US" dirty="0" err="1"/>
              <a:t>dia</a:t>
            </a:r>
            <a:r>
              <a:rPr lang="en-US" dirty="0"/>
              <a:t> shaped </a:t>
            </a:r>
            <a:r>
              <a:rPr lang="en-US" dirty="0" err="1"/>
              <a:t>Cassegrain</a:t>
            </a:r>
            <a:r>
              <a:rPr lang="en-US" dirty="0"/>
              <a:t> main uniform</a:t>
            </a:r>
          </a:p>
          <a:p>
            <a:r>
              <a:rPr lang="en-US" dirty="0"/>
              <a:t>y			write </a:t>
            </a:r>
            <a:r>
              <a:rPr lang="en-US" dirty="0" err="1"/>
              <a:t>subreflector</a:t>
            </a:r>
            <a:r>
              <a:rPr lang="en-US" dirty="0"/>
              <a:t> .</a:t>
            </a:r>
            <a:r>
              <a:rPr lang="en-US" dirty="0" err="1"/>
              <a:t>rsf</a:t>
            </a:r>
            <a:r>
              <a:rPr lang="en-US" dirty="0"/>
              <a:t> file</a:t>
            </a:r>
          </a:p>
          <a:p>
            <a:r>
              <a:rPr lang="en-US" dirty="0"/>
              <a:t>dusrefcs2.rsf</a:t>
            </a:r>
          </a:p>
          <a:p>
            <a:r>
              <a:rPr lang="en-US" dirty="0"/>
              <a:t>51			# points</a:t>
            </a:r>
          </a:p>
          <a:p>
            <a:r>
              <a:rPr lang="en-US" dirty="0"/>
              <a:t>3 m </a:t>
            </a:r>
            <a:r>
              <a:rPr lang="en-US" dirty="0" err="1"/>
              <a:t>dia</a:t>
            </a:r>
            <a:r>
              <a:rPr lang="en-US" dirty="0"/>
              <a:t> </a:t>
            </a:r>
            <a:r>
              <a:rPr lang="en-US" dirty="0" err="1"/>
              <a:t>Cassegrain</a:t>
            </a:r>
            <a:r>
              <a:rPr lang="en-US" dirty="0"/>
              <a:t> Shaped </a:t>
            </a:r>
            <a:r>
              <a:rPr lang="en-US" dirty="0" err="1"/>
              <a:t>subr</a:t>
            </a:r>
            <a:r>
              <a:rPr lang="en-US" dirty="0"/>
              <a:t> uniform</a:t>
            </a:r>
          </a:p>
          <a:p>
            <a:r>
              <a:rPr lang="en-US" dirty="0"/>
              <a:t>y			write CHAMP main reflector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dusrefcchm2.txt</a:t>
            </a:r>
          </a:p>
          <a:p>
            <a:r>
              <a:rPr lang="en-US" dirty="0"/>
              <a:t>4			units: m</a:t>
            </a:r>
          </a:p>
          <a:p>
            <a:r>
              <a:rPr lang="en-US" dirty="0"/>
              <a:t>9			points in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y			write CHAMP </a:t>
            </a:r>
            <a:r>
              <a:rPr lang="en-US" dirty="0" err="1"/>
              <a:t>subreflector</a:t>
            </a:r>
            <a:r>
              <a:rPr lang="en-US" dirty="0"/>
              <a:t> </a:t>
            </a:r>
            <a:r>
              <a:rPr lang="en-US" dirty="0" err="1"/>
              <a:t>spline</a:t>
            </a:r>
            <a:endParaRPr lang="en-US" dirty="0"/>
          </a:p>
          <a:p>
            <a:r>
              <a:rPr lang="en-US" dirty="0"/>
              <a:t>dusrefcchs2.txt</a:t>
            </a:r>
          </a:p>
          <a:p>
            <a:r>
              <a:rPr lang="en-US" dirty="0"/>
              <a:t>4			units: m</a:t>
            </a:r>
          </a:p>
          <a:p>
            <a:r>
              <a:rPr lang="en-US" dirty="0"/>
              <a:t>9			points in </a:t>
            </a:r>
            <a:r>
              <a:rPr lang="en-US" dirty="0" err="1"/>
              <a:t>spline</a:t>
            </a:r>
            <a:endParaRPr lang="en-US" dirty="0"/>
          </a:p>
          <a:p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30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6349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CHAMP Optimization</a:t>
            </a:r>
          </a:p>
        </p:txBody>
      </p:sp>
      <p:pic>
        <p:nvPicPr>
          <p:cNvPr id="7" name="Picture 6" descr="Main Beam 3rd op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31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6349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CHAMP Optimization</a:t>
            </a:r>
          </a:p>
        </p:txBody>
      </p:sp>
      <p:pic>
        <p:nvPicPr>
          <p:cNvPr id="7" name="Picture 6" descr="Full_pattern_opt_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32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480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Gregorian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" name="Picture 6" descr="shaped subreflector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81000" y="1295400"/>
            <a:ext cx="8597027" cy="48768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7818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33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5932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CHAMP optimization</a:t>
            </a:r>
          </a:p>
        </p:txBody>
      </p:sp>
      <p:pic>
        <p:nvPicPr>
          <p:cNvPr id="7" name="Picture 6" descr="mainbeam_pattern_opt_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4755AB5-FB79-43A2-89C3-708CA1E0513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34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5932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CHAMP optimization</a:t>
            </a:r>
          </a:p>
        </p:txBody>
      </p:sp>
      <p:pic>
        <p:nvPicPr>
          <p:cNvPr id="7" name="Picture 6" descr="full_pattern_opt_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02629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8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DAC240C-DAA9-4826-A7D1-0CA47C3D9D61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4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8626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-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CassegrainType</a:t>
            </a:r>
            <a:endParaRPr lang="en-US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295400"/>
            <a:ext cx="7848600" cy="512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7724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03B2524-F0D0-42CB-B719-2CB9CE48F6C0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5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644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Feed Horn Start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1295400"/>
            <a:ext cx="7620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057400" y="2667000"/>
            <a:ext cx="61606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17.5 dB Potter Horn Matches DUSREF Design </a:t>
            </a:r>
            <a:r>
              <a:rPr lang="en-US" dirty="0" err="1"/>
              <a:t>Beamwidth</a:t>
            </a:r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248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4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7FDB07C-C55C-4283-96D7-102542BECECD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6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7536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Generate New Project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295400"/>
            <a:ext cx="8382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2514600"/>
            <a:ext cx="6096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4876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6A9057B-FBF7-444E-999D-D2EF2F0FD38D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7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8703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Add Reflector *.rsf Files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399" y="1447800"/>
            <a:ext cx="8822531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8D7D08A-6A60-45C0-8C83-91B457C42B8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8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3958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- Main *.rsf Reflector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371600"/>
            <a:ext cx="7696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2362200"/>
            <a:ext cx="3390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21150" y="2895600"/>
            <a:ext cx="5022850" cy="306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153400" y="6096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88CB0DB-D76B-456F-8DE2-2904849CEA4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CHAMP Shaped Axisymmetric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Page </a:t>
            </a:r>
            <a:fld id="{99E0965F-110D-47F0-89BC-C446B937508B}" type="slidenum">
              <a:rPr lang="en-GB"/>
              <a:pPr>
                <a:defRPr/>
              </a:pPr>
              <a:t>9</a:t>
            </a:fld>
            <a:endParaRPr lang="en-GB"/>
          </a:p>
        </p:txBody>
      </p:sp>
      <p:pic>
        <p:nvPicPr>
          <p:cNvPr id="410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1503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Dual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Axisymmetric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Shaped Reflector –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Subreflector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*.rsf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295400"/>
            <a:ext cx="7772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2286000"/>
            <a:ext cx="3390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91000" y="2590800"/>
            <a:ext cx="489248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3820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931</Words>
  <Application>Microsoft Office PowerPoint</Application>
  <PresentationFormat>On-screen Show (4:3)</PresentationFormat>
  <Paragraphs>221</Paragraphs>
  <Slides>34</Slides>
  <Notes>34</Notes>
  <HiddenSlides>0</HiddenSlides>
  <MMClips>34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Office Theme</vt:lpstr>
      <vt:lpstr>CHAMP Axisymmetric  Shaped Dual Reflector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 Editor</dc:creator>
  <cp:lastModifiedBy>Tom Milligan</cp:lastModifiedBy>
  <cp:revision>124</cp:revision>
  <dcterms:created xsi:type="dcterms:W3CDTF">2016-09-06T14:54:29Z</dcterms:created>
  <dcterms:modified xsi:type="dcterms:W3CDTF">2023-10-17T19:26:23Z</dcterms:modified>
</cp:coreProperties>
</file>