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77" r:id="rId9"/>
    <p:sldId id="297" r:id="rId10"/>
    <p:sldId id="264" r:id="rId11"/>
    <p:sldId id="265" r:id="rId12"/>
    <p:sldId id="266" r:id="rId13"/>
    <p:sldId id="267" r:id="rId14"/>
    <p:sldId id="268" r:id="rId15"/>
    <p:sldId id="274" r:id="rId16"/>
    <p:sldId id="275" r:id="rId17"/>
    <p:sldId id="276" r:id="rId18"/>
    <p:sldId id="278" r:id="rId19"/>
    <p:sldId id="279" r:id="rId20"/>
    <p:sldId id="280" r:id="rId21"/>
    <p:sldId id="281" r:id="rId22"/>
    <p:sldId id="282" r:id="rId23"/>
    <p:sldId id="294" r:id="rId24"/>
    <p:sldId id="283" r:id="rId25"/>
    <p:sldId id="284" r:id="rId26"/>
    <p:sldId id="285" r:id="rId27"/>
    <p:sldId id="286" r:id="rId28"/>
    <p:sldId id="295" r:id="rId29"/>
    <p:sldId id="287" r:id="rId30"/>
    <p:sldId id="288" r:id="rId31"/>
    <p:sldId id="289" r:id="rId32"/>
    <p:sldId id="290" r:id="rId33"/>
    <p:sldId id="296" r:id="rId34"/>
    <p:sldId id="291" r:id="rId35"/>
    <p:sldId id="292" r:id="rId36"/>
    <p:sldId id="293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467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240709-70F5-4824-8ED8-D2ABCB80FA8B}" type="datetimeFigureOut">
              <a:rPr lang="en-US" smtClean="0"/>
              <a:pPr/>
              <a:t>10/17/2023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EADAC9-D171-491D-ADF0-8BAA1B91D1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E4DF8B-4DBC-494B-BC28-5A9FB4335AB3}" type="slidenum">
              <a:rPr lang="da-DK" smtClean="0"/>
              <a:pPr/>
              <a:t>1</a:t>
            </a:fld>
            <a:endParaRPr lang="da-DK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10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11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12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13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14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15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16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17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18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19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2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20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21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22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23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24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25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26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27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28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29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3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30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31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32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33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34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35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36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4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5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6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7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8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9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FEC1A-25E9-4BF8-9AA7-15074A240225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Grasp10 Displaced Axis Reflectors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2B8FE-1E2B-46C1-B27D-0225EC9896A2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Grasp10 Displaced Axis Reflectors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4BFEE-95ED-4D84-9B27-6B2CE43908B5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Grasp10 Displaced Axis Reflectors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D388E-31A4-4467-BA7A-024D179AB1D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Grasp10 Displaced Axis Reflectors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68276-179D-44AD-8EB7-4EFC5036A6B4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Grasp10 Displaced Axis Reflectors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843D3-E489-4F64-ADB6-E1FCAB9CB1B7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Grasp10 Displaced Axis Reflectors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2E76D-7F27-4F12-9559-1F140FB1B29A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Grasp10 Displaced Axis Reflectors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2D4A-FED9-4115-802D-9262F6BF078C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Grasp10 Displaced Axis Reflectors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86E0-D86B-4417-96B4-40ED485BBB89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Grasp10 Displaced Axis Reflectors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C5E47-4B4A-4A2A-94BA-97DB0279CB31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Grasp10 Displaced Axis Reflectors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8AF34-CA02-4C4F-B8BC-6B1315099443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Grasp10 Displaced Axis Reflectors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3030B-56C4-4A06-BBD0-D5D45AB61299}" type="datetime1">
              <a:rPr lang="en-GB" smtClean="0"/>
              <a:pPr/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Grasp10 Displaced Axis Reflectors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jpeg"/><Relationship Id="rId5" Type="http://schemas.openxmlformats.org/officeDocument/2006/relationships/hyperlink" Target="mailto:tmilligan@ieee.org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2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2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2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pn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2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2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3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4.png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3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png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image" Target="../media/image3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6" Type="http://schemas.openxmlformats.org/officeDocument/2006/relationships/image" Target="../media/image3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6" Type="http://schemas.openxmlformats.org/officeDocument/2006/relationships/image" Target="../media/image4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6" Type="http://schemas.openxmlformats.org/officeDocument/2006/relationships/image" Target="../media/image4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3.png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6" Type="http://schemas.openxmlformats.org/officeDocument/2006/relationships/image" Target="../media/image4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23.WAV"/><Relationship Id="rId1" Type="http://schemas.microsoft.com/office/2007/relationships/media" Target="../media/media23.WAV"/><Relationship Id="rId6" Type="http://schemas.openxmlformats.org/officeDocument/2006/relationships/image" Target="../media/image4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24.WAV"/><Relationship Id="rId1" Type="http://schemas.microsoft.com/office/2007/relationships/media" Target="../media/media24.WAV"/><Relationship Id="rId6" Type="http://schemas.openxmlformats.org/officeDocument/2006/relationships/image" Target="../media/image4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7.png"/><Relationship Id="rId2" Type="http://schemas.openxmlformats.org/officeDocument/2006/relationships/audio" Target="../media/media25.WAV"/><Relationship Id="rId1" Type="http://schemas.microsoft.com/office/2007/relationships/media" Target="../media/media25.WAV"/><Relationship Id="rId6" Type="http://schemas.openxmlformats.org/officeDocument/2006/relationships/image" Target="../media/image4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26.WAV"/><Relationship Id="rId1" Type="http://schemas.microsoft.com/office/2007/relationships/media" Target="../media/media26.WAV"/><Relationship Id="rId6" Type="http://schemas.openxmlformats.org/officeDocument/2006/relationships/image" Target="../media/image4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0.png"/><Relationship Id="rId2" Type="http://schemas.openxmlformats.org/officeDocument/2006/relationships/audio" Target="../media/media27.WAV"/><Relationship Id="rId1" Type="http://schemas.microsoft.com/office/2007/relationships/media" Target="../media/media27.WAV"/><Relationship Id="rId6" Type="http://schemas.openxmlformats.org/officeDocument/2006/relationships/image" Target="../media/image4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2.png"/><Relationship Id="rId2" Type="http://schemas.openxmlformats.org/officeDocument/2006/relationships/audio" Target="../media/media28.WAV"/><Relationship Id="rId1" Type="http://schemas.microsoft.com/office/2007/relationships/media" Target="../media/media28.WAV"/><Relationship Id="rId6" Type="http://schemas.openxmlformats.org/officeDocument/2006/relationships/image" Target="../media/image5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29.WAV"/><Relationship Id="rId1" Type="http://schemas.microsoft.com/office/2007/relationships/media" Target="../media/media29.WAV"/><Relationship Id="rId6" Type="http://schemas.openxmlformats.org/officeDocument/2006/relationships/image" Target="../media/image5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8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5.png"/><Relationship Id="rId2" Type="http://schemas.openxmlformats.org/officeDocument/2006/relationships/audio" Target="../media/media30.WAV"/><Relationship Id="rId1" Type="http://schemas.microsoft.com/office/2007/relationships/media" Target="../media/media30.WAV"/><Relationship Id="rId6" Type="http://schemas.openxmlformats.org/officeDocument/2006/relationships/image" Target="../media/image5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31.WAV"/><Relationship Id="rId1" Type="http://schemas.microsoft.com/office/2007/relationships/media" Target="../media/media31.WAV"/><Relationship Id="rId6" Type="http://schemas.openxmlformats.org/officeDocument/2006/relationships/image" Target="../media/image5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32.WAV"/><Relationship Id="rId1" Type="http://schemas.microsoft.com/office/2007/relationships/media" Target="../media/media32.WAV"/><Relationship Id="rId6" Type="http://schemas.openxmlformats.org/officeDocument/2006/relationships/image" Target="../media/image5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33.WAV"/><Relationship Id="rId1" Type="http://schemas.microsoft.com/office/2007/relationships/media" Target="../media/media33.WAV"/><Relationship Id="rId6" Type="http://schemas.openxmlformats.org/officeDocument/2006/relationships/image" Target="../media/image5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34.WAV"/><Relationship Id="rId1" Type="http://schemas.microsoft.com/office/2007/relationships/media" Target="../media/media34.WAV"/><Relationship Id="rId6" Type="http://schemas.openxmlformats.org/officeDocument/2006/relationships/image" Target="../media/image5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35.WAV"/><Relationship Id="rId1" Type="http://schemas.microsoft.com/office/2007/relationships/media" Target="../media/media35.WAV"/><Relationship Id="rId6" Type="http://schemas.openxmlformats.org/officeDocument/2006/relationships/image" Target="../media/image6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en-US" dirty="0">
                <a:solidFill>
                  <a:srgbClr val="000000"/>
                </a:solidFill>
                <a:latin typeface="Times New Roman" pitchFamily="18" charset="0"/>
              </a:rPr>
              <a:t>Displaced Axis</a:t>
            </a:r>
            <a:r>
              <a:rPr lang="en-US" sz="4400" b="0" dirty="0">
                <a:solidFill>
                  <a:srgbClr val="000000"/>
                </a:solidFill>
                <a:latin typeface="Times New Roman" pitchFamily="18" charset="0"/>
              </a:rPr>
              <a:t> Reflector Analysis using GRASP10 by 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</a:rPr>
              <a:t>TICRA</a:t>
            </a:r>
            <a:r>
              <a:rPr lang="en-US" sz="4400" b="0" dirty="0">
                <a:solidFill>
                  <a:srgbClr val="000000"/>
                </a:solidFill>
                <a:latin typeface="Times New Roman" pitchFamily="18" charset="0"/>
              </a:rPr>
              <a:t>  </a:t>
            </a:r>
            <a:br>
              <a:rPr lang="en-US" sz="4400" b="0" dirty="0">
                <a:solidFill>
                  <a:srgbClr val="000000"/>
                </a:solidFill>
                <a:latin typeface="Times New Roman" pitchFamily="18" charset="0"/>
              </a:rPr>
            </a:br>
            <a:endParaRPr lang="en-US" dirty="0"/>
          </a:p>
        </p:txBody>
      </p:sp>
      <p:sp>
        <p:nvSpPr>
          <p:cNvPr id="5123" name="Subtitle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2000" dirty="0"/>
              <a:t>Tom Milligan </a:t>
            </a:r>
            <a:r>
              <a:rPr lang="en-US" sz="2000" dirty="0">
                <a:hlinkClick r:id="rId5"/>
              </a:rPr>
              <a:t>tmilligan@ieee.org</a:t>
            </a:r>
            <a:endParaRPr lang="en-US" sz="2000" dirty="0"/>
          </a:p>
          <a:p>
            <a:pPr eaLnBrk="1" hangingPunct="1"/>
            <a:r>
              <a:rPr lang="en-US" sz="2000" dirty="0"/>
              <a:t>www.antennadesigner.org</a:t>
            </a:r>
          </a:p>
          <a:p>
            <a:pPr eaLnBrk="1" hangingPunct="1"/>
            <a:endParaRPr lang="en-US" dirty="0"/>
          </a:p>
        </p:txBody>
      </p:sp>
      <p:sp>
        <p:nvSpPr>
          <p:cNvPr id="512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7C917E0-5943-42D2-BEEF-A04986148E4B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512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400"/>
          </a:p>
        </p:txBody>
      </p:sp>
      <p:sp>
        <p:nvSpPr>
          <p:cNvPr id="51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A575477-8C81-437D-8187-8B4F96D56E4E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5128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10" name="Picture 9" descr="IMG_0553ba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001000" y="563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9BDCC8CB-E777-4792-B630-E673F324890B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1447800"/>
            <a:ext cx="816864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2743200"/>
            <a:ext cx="4419600" cy="3698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33400" y="304800"/>
            <a:ext cx="45644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Create Main Reflector Rim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53000" y="4343400"/>
            <a:ext cx="3646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Repeat for </a:t>
            </a:r>
            <a:r>
              <a:rPr lang="en-US" sz="2400" dirty="0" err="1">
                <a:solidFill>
                  <a:srgbClr val="C00000"/>
                </a:solidFill>
              </a:rPr>
              <a:t>Subreflector</a:t>
            </a:r>
            <a:r>
              <a:rPr lang="en-US" sz="2400" dirty="0">
                <a:solidFill>
                  <a:srgbClr val="C00000"/>
                </a:solidFill>
              </a:rPr>
              <a:t> Rim</a:t>
            </a:r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820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A908DECD-A2F3-49FF-80AD-FC1A114D9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11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599" y="1371600"/>
            <a:ext cx="787690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599" y="2362200"/>
            <a:ext cx="4781945" cy="400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09600" y="457200"/>
            <a:ext cx="54232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Create Main Reflector </a:t>
            </a:r>
            <a:r>
              <a:rPr lang="en-US" sz="3200" dirty="0" err="1">
                <a:solidFill>
                  <a:schemeClr val="bg1"/>
                </a:solidFill>
              </a:rPr>
              <a:t>Scatterer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1600" y="5715000"/>
            <a:ext cx="3095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Repeat for </a:t>
            </a:r>
            <a:r>
              <a:rPr lang="en-US" sz="2400" dirty="0" err="1">
                <a:solidFill>
                  <a:srgbClr val="C00000"/>
                </a:solidFill>
              </a:rPr>
              <a:t>Subreflector</a:t>
            </a:r>
            <a:endParaRPr lang="en-US" sz="2400" dirty="0">
              <a:solidFill>
                <a:srgbClr val="C00000"/>
              </a:solidFill>
            </a:endParaRPr>
          </a:p>
        </p:txBody>
      </p:sp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6106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570AB8E-85DE-4C59-BF14-F68404F6928C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0999" y="1371600"/>
            <a:ext cx="842210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2467708"/>
            <a:ext cx="4114800" cy="4009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33400" y="457200"/>
            <a:ext cx="35664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Enter Frequency List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2296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B367078-E226-4708-B1BA-5E5CA62BC7EE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13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1371600"/>
            <a:ext cx="8507506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9600" y="457200"/>
            <a:ext cx="4617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Enter Gaussian Beam Feed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2590800"/>
            <a:ext cx="4495800" cy="3762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058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307C00B-1FAB-435B-985D-76928F0A81FE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14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1371600"/>
            <a:ext cx="8458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2657738"/>
            <a:ext cx="4495800" cy="3762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33400" y="457200"/>
            <a:ext cx="63289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Create PO Storage for Main Reflector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2296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87B1D42-8EA0-47CB-AB92-F2D722C2DE6D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15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1371600"/>
            <a:ext cx="8596923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2667000"/>
            <a:ext cx="438229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57200" y="457200"/>
            <a:ext cx="42611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</a:rPr>
              <a:t>Subreflector</a:t>
            </a:r>
            <a:r>
              <a:rPr lang="en-US" sz="3200" dirty="0">
                <a:solidFill>
                  <a:schemeClr val="bg1"/>
                </a:solidFill>
              </a:rPr>
              <a:t> PO Storage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5344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16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1999" y="1371600"/>
            <a:ext cx="8118389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599" y="2895600"/>
            <a:ext cx="4252339" cy="3558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57200" y="381000"/>
            <a:ext cx="56612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Enter and Define Pattern Storage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4582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1F0AA58-71BD-4CDD-A076-ED7E2C4C8FAC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17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1371600"/>
            <a:ext cx="6400800" cy="45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3886201"/>
            <a:ext cx="30480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05400" y="2438400"/>
            <a:ext cx="3810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09600" y="457200"/>
            <a:ext cx="4448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Get </a:t>
            </a:r>
            <a:r>
              <a:rPr lang="en-US" sz="3200" dirty="0" err="1">
                <a:solidFill>
                  <a:schemeClr val="bg1"/>
                </a:solidFill>
              </a:rPr>
              <a:t>Subreflector</a:t>
            </a:r>
            <a:r>
              <a:rPr lang="en-US" sz="3200" dirty="0">
                <a:solidFill>
                  <a:schemeClr val="bg1"/>
                </a:solidFill>
              </a:rPr>
              <a:t> Currents</a:t>
            </a:r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3820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18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1371599"/>
            <a:ext cx="5410200" cy="4265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3810000"/>
            <a:ext cx="32004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81600" y="2209800"/>
            <a:ext cx="384663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33400" y="381000"/>
            <a:ext cx="48568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Get Main Reflector Currents</a:t>
            </a:r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2296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19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1524000"/>
            <a:ext cx="8534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9600" y="533400"/>
            <a:ext cx="36513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Get Field Commands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81FFCB5-F04E-4F8C-B0AE-4595A427DB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12" name="Picture 11" descr="daxsg.jpg"/>
          <p:cNvPicPr>
            <a:picLocks noChangeAspect="1"/>
          </p:cNvPicPr>
          <p:nvPr/>
        </p:nvPicPr>
        <p:blipFill>
          <a:blip r:embed="rId6" cstate="print"/>
          <a:srcRect l="13016" t="5556" r="24508" b="5556"/>
          <a:stretch>
            <a:fillRect/>
          </a:stretch>
        </p:blipFill>
        <p:spPr>
          <a:xfrm>
            <a:off x="381000" y="1371600"/>
            <a:ext cx="2362200" cy="3149600"/>
          </a:xfrm>
          <a:prstGeom prst="rect">
            <a:avLst/>
          </a:prstGeom>
        </p:spPr>
      </p:pic>
      <p:pic>
        <p:nvPicPr>
          <p:cNvPr id="14" name="Picture 13" descr="daxsc.jpg"/>
          <p:cNvPicPr>
            <a:picLocks noChangeAspect="1"/>
          </p:cNvPicPr>
          <p:nvPr/>
        </p:nvPicPr>
        <p:blipFill>
          <a:blip r:embed="rId7" cstate="print"/>
          <a:srcRect l="23833" t="4878" r="15261" b="4878"/>
          <a:stretch>
            <a:fillRect/>
          </a:stretch>
        </p:blipFill>
        <p:spPr>
          <a:xfrm>
            <a:off x="4648200" y="1325216"/>
            <a:ext cx="1981200" cy="3187148"/>
          </a:xfrm>
          <a:prstGeom prst="rect">
            <a:avLst/>
          </a:prstGeom>
        </p:spPr>
      </p:pic>
      <p:pic>
        <p:nvPicPr>
          <p:cNvPr id="15" name="Picture 14" descr="daxdg.jpg"/>
          <p:cNvPicPr>
            <a:picLocks noChangeAspect="1"/>
          </p:cNvPicPr>
          <p:nvPr/>
        </p:nvPicPr>
        <p:blipFill>
          <a:blip r:embed="rId8" cstate="print"/>
          <a:srcRect l="18182" t="2828" r="15151" b="3838"/>
          <a:stretch>
            <a:fillRect/>
          </a:stretch>
        </p:blipFill>
        <p:spPr>
          <a:xfrm>
            <a:off x="2362200" y="3467100"/>
            <a:ext cx="1955800" cy="2933700"/>
          </a:xfrm>
          <a:prstGeom prst="rect">
            <a:avLst/>
          </a:prstGeom>
        </p:spPr>
      </p:pic>
      <p:pic>
        <p:nvPicPr>
          <p:cNvPr id="16" name="Picture 15" descr="daxdc.jpg"/>
          <p:cNvPicPr>
            <a:picLocks noChangeAspect="1"/>
          </p:cNvPicPr>
          <p:nvPr/>
        </p:nvPicPr>
        <p:blipFill>
          <a:blip r:embed="rId9" cstate="print"/>
          <a:srcRect l="12915" t="2538" r="9724" b="3553"/>
          <a:stretch>
            <a:fillRect/>
          </a:stretch>
        </p:blipFill>
        <p:spPr>
          <a:xfrm>
            <a:off x="6096000" y="3556907"/>
            <a:ext cx="2209800" cy="292009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524000" y="1600200"/>
            <a:ext cx="1364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Single Offset</a:t>
            </a:r>
          </a:p>
          <a:p>
            <a:pPr algn="ctr"/>
            <a:r>
              <a:rPr lang="en-US" dirty="0"/>
              <a:t>Gregorian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91200" y="1676400"/>
            <a:ext cx="1364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Single Offset</a:t>
            </a:r>
          </a:p>
          <a:p>
            <a:pPr algn="ctr"/>
            <a:r>
              <a:rPr lang="en-US" dirty="0" err="1"/>
              <a:t>Cassegrain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200400" y="5562600"/>
            <a:ext cx="14830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Double Offset</a:t>
            </a:r>
          </a:p>
          <a:p>
            <a:pPr algn="ctr"/>
            <a:r>
              <a:rPr lang="en-US" dirty="0"/>
              <a:t>Gregorian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86600" y="5638800"/>
            <a:ext cx="14830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Double Offset</a:t>
            </a:r>
          </a:p>
          <a:p>
            <a:pPr algn="ctr"/>
            <a:r>
              <a:rPr lang="en-US" dirty="0" err="1"/>
              <a:t>Cassegrain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57200" y="381000"/>
            <a:ext cx="43081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Displaced Axis Reflectors</a:t>
            </a:r>
          </a:p>
        </p:txBody>
      </p:sp>
      <p:pic>
        <p:nvPicPr>
          <p:cNvPr id="2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0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20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1295400"/>
            <a:ext cx="6477000" cy="5117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81000" y="381000"/>
            <a:ext cx="4575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Run Analysis in Jobs Menu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1534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21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1447800"/>
            <a:ext cx="8638309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9600" y="533400"/>
            <a:ext cx="49378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Plot Pattern In Results Menu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82000" y="5410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22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1371600"/>
            <a:ext cx="803821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8900" y="2767013"/>
            <a:ext cx="3886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09600" y="457200"/>
            <a:ext cx="54613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Save as Single Offset </a:t>
            </a:r>
            <a:r>
              <a:rPr lang="en-US" sz="3200" dirty="0" err="1">
                <a:solidFill>
                  <a:schemeClr val="bg1"/>
                </a:solidFill>
              </a:rPr>
              <a:t>Cassegrain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82000" y="5486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071599A-0E68-4996-9B30-4A3AAF3ECE42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23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600" y="381000"/>
            <a:ext cx="41529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Single Offset </a:t>
            </a:r>
            <a:r>
              <a:rPr lang="en-US" sz="3200" dirty="0" err="1">
                <a:solidFill>
                  <a:schemeClr val="bg1"/>
                </a:solidFill>
              </a:rPr>
              <a:t>Cassegrain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09800" y="1524000"/>
            <a:ext cx="4343400" cy="492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1534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24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1524000"/>
            <a:ext cx="786384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9600" y="533400"/>
            <a:ext cx="56473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Add Rotationally Symmetric Files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25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1447800"/>
            <a:ext cx="429123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86200" y="2667000"/>
            <a:ext cx="4473351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33400" y="533400"/>
            <a:ext cx="56205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Edit Rotationally Symmetric Files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6868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26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1447800"/>
            <a:ext cx="7010400" cy="4826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33400" y="533400"/>
            <a:ext cx="25145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Relocate Feed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27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399" y="1447800"/>
            <a:ext cx="803578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33400" y="533400"/>
            <a:ext cx="54356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Plot New Results after Jobs Run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6106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066DE79-7B7E-4662-8854-3A6F681485F5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28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3400" y="533400"/>
            <a:ext cx="7866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Dual Offset Gregorian Displaced Axis Reflector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62200" y="1337733"/>
            <a:ext cx="4419600" cy="4910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29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1999" y="1524000"/>
            <a:ext cx="7913077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57200" y="457200"/>
            <a:ext cx="74065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Add Reflector Surface Files to New Working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820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8EEEF65-F7EB-411B-A345-CB519DF7A8A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7" name="Picture 6" descr="daxsgh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24000" y="1371600"/>
            <a:ext cx="5334000" cy="50006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38200" y="304800"/>
            <a:ext cx="40345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Single Offset Gregorian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30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371600"/>
            <a:ext cx="4832942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32426" y="2286000"/>
            <a:ext cx="4763900" cy="3980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57200" y="457200"/>
            <a:ext cx="3260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Edit Reflector Files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8392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31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1447800"/>
            <a:ext cx="6934200" cy="4888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33400" y="457200"/>
            <a:ext cx="39115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Move Feed to Position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32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799" y="1371600"/>
            <a:ext cx="8587409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33400" y="457200"/>
            <a:ext cx="5085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Dual Offset Gregorian Results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534400" y="563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93B090A1-A67B-4850-A8A4-09D716A4F10B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33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3400" y="457200"/>
            <a:ext cx="55198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Dual Offset </a:t>
            </a:r>
            <a:r>
              <a:rPr lang="en-US" sz="3200" dirty="0" err="1">
                <a:solidFill>
                  <a:schemeClr val="bg1"/>
                </a:solidFill>
              </a:rPr>
              <a:t>Cassegrain</a:t>
            </a:r>
            <a:r>
              <a:rPr lang="en-US" sz="3200" dirty="0">
                <a:solidFill>
                  <a:schemeClr val="bg1"/>
                </a:solidFill>
              </a:rPr>
              <a:t> Reflector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7400" y="1371600"/>
            <a:ext cx="4648200" cy="5043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34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1524000"/>
            <a:ext cx="7086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33400" y="457200"/>
            <a:ext cx="55198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Dual Offset </a:t>
            </a:r>
            <a:r>
              <a:rPr lang="en-US" sz="3200" dirty="0" err="1">
                <a:solidFill>
                  <a:schemeClr val="bg1"/>
                </a:solidFill>
              </a:rPr>
              <a:t>Cassegrain</a:t>
            </a:r>
            <a:r>
              <a:rPr lang="en-US" sz="3200" dirty="0">
                <a:solidFill>
                  <a:schemeClr val="bg1"/>
                </a:solidFill>
              </a:rPr>
              <a:t> Reflector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35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0999" y="1371600"/>
            <a:ext cx="8536021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33400" y="457200"/>
            <a:ext cx="6850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Dual Offset </a:t>
            </a:r>
            <a:r>
              <a:rPr lang="en-US" sz="3200" dirty="0" err="1">
                <a:solidFill>
                  <a:schemeClr val="bg1"/>
                </a:solidFill>
              </a:rPr>
              <a:t>Cassegrain</a:t>
            </a:r>
            <a:r>
              <a:rPr lang="en-US" sz="3200" dirty="0">
                <a:solidFill>
                  <a:schemeClr val="bg1"/>
                </a:solidFill>
              </a:rPr>
              <a:t> Reflector Pattern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6106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9DEEA0-D3D9-488F-9557-9798296079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36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3ED42693-7230-4BC6-8516-763C63830B1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399" y="1524000"/>
            <a:ext cx="812144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9600" y="457200"/>
            <a:ext cx="34658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Select Blank Project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38BDD25-42B2-4214-A2B1-18720A9DF1C4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399" y="1447800"/>
            <a:ext cx="8060267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2819400"/>
            <a:ext cx="429123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33400" y="381000"/>
            <a:ext cx="56681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Create Global Coordinate System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2296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0ECB1B0-006A-490F-92A9-5D079567361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9200" y="1371600"/>
            <a:ext cx="7315200" cy="4655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2438400"/>
            <a:ext cx="4655472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57200" y="381000"/>
            <a:ext cx="5396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Create Feed Coordinate System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001000" y="5562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5F387AD-AE98-48FE-B998-011641C75FB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" y="1371600"/>
            <a:ext cx="8022771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" y="2667000"/>
            <a:ext cx="4419600" cy="3698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85800" y="457200"/>
            <a:ext cx="6565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Create Rotationally Symmetric Surface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00200" y="5105400"/>
            <a:ext cx="4968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Selected Recommend Storage in Working Directory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76800" y="5715000"/>
            <a:ext cx="4094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Repeat for </a:t>
            </a:r>
            <a:r>
              <a:rPr lang="en-US" sz="2400" dirty="0" err="1">
                <a:solidFill>
                  <a:srgbClr val="C00000"/>
                </a:solidFill>
              </a:rPr>
              <a:t>Subreflector</a:t>
            </a:r>
            <a:r>
              <a:rPr lang="en-US" sz="2400" dirty="0">
                <a:solidFill>
                  <a:srgbClr val="C00000"/>
                </a:solidFill>
              </a:rPr>
              <a:t> Surface</a:t>
            </a:r>
          </a:p>
        </p:txBody>
      </p:sp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458200" y="5257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93C6B015-3C22-48CF-89A5-59CE724F5A74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8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0200" y="1524000"/>
            <a:ext cx="5486400" cy="452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09600" y="381000"/>
            <a:ext cx="2847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Option Selected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8D4D36A-848A-4457-9C89-E716944A65AB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Displaced Axis Reflectors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0999" y="1676400"/>
            <a:ext cx="836341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600200" y="5029200"/>
            <a:ext cx="7206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Rotationally symmetric files in working directory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077200" y="563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477</Words>
  <Application>Microsoft Office PowerPoint</Application>
  <PresentationFormat>On-screen Show (4:3)</PresentationFormat>
  <Paragraphs>193</Paragraphs>
  <Slides>36</Slides>
  <Notes>36</Notes>
  <HiddenSlides>0</HiddenSlides>
  <MMClips>35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Arial</vt:lpstr>
      <vt:lpstr>Calibri</vt:lpstr>
      <vt:lpstr>Times New Roman</vt:lpstr>
      <vt:lpstr>Office Theme</vt:lpstr>
      <vt:lpstr>Displaced Axis Reflector Analysis using GRASP10 by TICRA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Displaced Axis Reflector Analysis using GRASP10 by Ticra</dc:title>
  <dc:creator>Tom</dc:creator>
  <cp:lastModifiedBy>Tom Milligan</cp:lastModifiedBy>
  <cp:revision>36</cp:revision>
  <dcterms:created xsi:type="dcterms:W3CDTF">2006-08-16T00:00:00Z</dcterms:created>
  <dcterms:modified xsi:type="dcterms:W3CDTF">2023-10-17T19:23:14Z</dcterms:modified>
</cp:coreProperties>
</file>