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8" r:id="rId2"/>
    <p:sldId id="301" r:id="rId3"/>
    <p:sldId id="302" r:id="rId4"/>
    <p:sldId id="303" r:id="rId5"/>
    <p:sldId id="306" r:id="rId6"/>
    <p:sldId id="307" r:id="rId7"/>
    <p:sldId id="309" r:id="rId8"/>
    <p:sldId id="310" r:id="rId9"/>
    <p:sldId id="323" r:id="rId10"/>
    <p:sldId id="324" r:id="rId11"/>
    <p:sldId id="325" r:id="rId12"/>
    <p:sldId id="326" r:id="rId13"/>
    <p:sldId id="327" r:id="rId14"/>
    <p:sldId id="338" r:id="rId15"/>
    <p:sldId id="329" r:id="rId16"/>
    <p:sldId id="330" r:id="rId17"/>
    <p:sldId id="331" r:id="rId18"/>
    <p:sldId id="332" r:id="rId19"/>
    <p:sldId id="333" r:id="rId20"/>
    <p:sldId id="334" r:id="rId21"/>
    <p:sldId id="357" r:id="rId22"/>
    <p:sldId id="335" r:id="rId23"/>
    <p:sldId id="336" r:id="rId24"/>
    <p:sldId id="358" r:id="rId25"/>
    <p:sldId id="337" r:id="rId26"/>
    <p:sldId id="339" r:id="rId27"/>
    <p:sldId id="340" r:id="rId28"/>
    <p:sldId id="341" r:id="rId29"/>
    <p:sldId id="349" r:id="rId30"/>
    <p:sldId id="304" r:id="rId31"/>
    <p:sldId id="311" r:id="rId32"/>
    <p:sldId id="312" r:id="rId33"/>
    <p:sldId id="313" r:id="rId34"/>
    <p:sldId id="314" r:id="rId35"/>
    <p:sldId id="315" r:id="rId36"/>
    <p:sldId id="319" r:id="rId37"/>
    <p:sldId id="320" r:id="rId38"/>
    <p:sldId id="321" r:id="rId39"/>
    <p:sldId id="322" r:id="rId40"/>
    <p:sldId id="316" r:id="rId41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8" autoAdjust="0"/>
    <p:restoredTop sz="96117" autoAdjust="0"/>
  </p:normalViewPr>
  <p:slideViewPr>
    <p:cSldViewPr>
      <p:cViewPr varScale="1">
        <p:scale>
          <a:sx n="77" d="100"/>
          <a:sy n="77" d="100"/>
        </p:scale>
        <p:origin x="180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F0D624A3-F0DA-4921-B593-5CAA7D2D5D1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401C0DC9-9008-4352-9171-937C55F7086D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3E8090-2518-432F-B3FF-53878BB24AEE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19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20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22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23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24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25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29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30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31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32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33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34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35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39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40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2A070A-B7DC-4A44-9693-698E8638999E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D53DB-4C6F-4DCF-A305-2F6A6DA45752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Generalized Reflector Design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33BBDD8-0ABD-4757-9B99-DD0C7D59B91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A809FF-99BE-40E5-9DC1-D41C475C4789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041CB08-98DD-406B-A4C5-798B21FAFD2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B93BD-ECEA-42DD-8879-6B298BBC707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263BFF2-6112-4D27-8F0B-E5FCA175FA2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0C7BC-29AC-4A1C-903A-9C08F5BE2DE7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4AE4286-7E5D-49AC-ACE4-B15E90B04F4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4C8012-01F7-46DB-BA87-A3DD77A64D87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DE585B5-34DD-441C-BD65-9E74C2F4B5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F5E251-8DCC-433D-A3EB-2B98C8C2DC2C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F6DFBD3-92FF-40C6-95E5-6D9B0A4DBA1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07DF5-7B36-473B-B390-BEE5474459F1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3712F0B5-AC8C-4880-906A-84962ECC26D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521EE-741A-48BA-959F-7C91A13E7CE9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Generalized Reflector Design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0337E14-6A4A-4A59-9CF1-1C00704586E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9AD4B-E389-43C7-A653-A7169D558565}" type="datetime1">
              <a:rPr lang="en-GB" smtClean="0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Generalized Reflector Design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A65AC0F9-5E97-4F61-9149-5BB2549E8C0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7A66C-AAEE-4C24-A20A-FCAC5F48C93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76A5E4C3-9887-40A8-85CB-E5E98E69B13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9D9CE-AF98-4AB0-965E-AE6885C639E3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CEDA17FC-E9F2-4C87-AD4B-C2737470E9A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A09F61B0-5B0D-4D2F-BC12-FFA0407D3EB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B9C7252C-1A7A-4C89-8737-D5F0478B21B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7" r:id="rId1"/>
    <p:sldLayoutId id="2147483969" r:id="rId2"/>
    <p:sldLayoutId id="2147483970" r:id="rId3"/>
    <p:sldLayoutId id="2147483971" r:id="rId4"/>
    <p:sldLayoutId id="2147483972" r:id="rId5"/>
    <p:sldLayoutId id="2147483978" r:id="rId6"/>
    <p:sldLayoutId id="2147483979" r:id="rId7"/>
    <p:sldLayoutId id="2147483973" r:id="rId8"/>
    <p:sldLayoutId id="2147483974" r:id="rId9"/>
    <p:sldLayoutId id="2147483975" r:id="rId10"/>
    <p:sldLayoutId id="2147483976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2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2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6" Type="http://schemas.openxmlformats.org/officeDocument/2006/relationships/image" Target="../media/image2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1.png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6" Type="http://schemas.openxmlformats.org/officeDocument/2006/relationships/image" Target="../media/image30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3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3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png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6" Type="http://schemas.openxmlformats.org/officeDocument/2006/relationships/image" Target="../media/image3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8.png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6" Type="http://schemas.openxmlformats.org/officeDocument/2006/relationships/image" Target="../media/image3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png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6" Type="http://schemas.openxmlformats.org/officeDocument/2006/relationships/image" Target="../media/image3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6" Type="http://schemas.openxmlformats.org/officeDocument/2006/relationships/image" Target="../media/image4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6.WAV"/><Relationship Id="rId1" Type="http://schemas.microsoft.com/office/2007/relationships/media" Target="../media/media26.WAV"/><Relationship Id="rId6" Type="http://schemas.openxmlformats.org/officeDocument/2006/relationships/image" Target="../media/image4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7.WAV"/><Relationship Id="rId1" Type="http://schemas.microsoft.com/office/2007/relationships/media" Target="../media/media27.WAV"/><Relationship Id="rId6" Type="http://schemas.openxmlformats.org/officeDocument/2006/relationships/image" Target="../media/image4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8.WAV"/><Relationship Id="rId1" Type="http://schemas.microsoft.com/office/2007/relationships/media" Target="../media/media28.WAV"/><Relationship Id="rId6" Type="http://schemas.openxmlformats.org/officeDocument/2006/relationships/image" Target="../media/image4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29.WAV"/><Relationship Id="rId1" Type="http://schemas.microsoft.com/office/2007/relationships/media" Target="../media/media29.WAV"/><Relationship Id="rId6" Type="http://schemas.openxmlformats.org/officeDocument/2006/relationships/image" Target="../media/image4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wmf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oleObject" Target="../embeddings/oleObject1.bin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0.WAV"/><Relationship Id="rId1" Type="http://schemas.microsoft.com/office/2007/relationships/media" Target="../media/media30.WAV"/><Relationship Id="rId6" Type="http://schemas.openxmlformats.org/officeDocument/2006/relationships/image" Target="../media/image4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1.WAV"/><Relationship Id="rId1" Type="http://schemas.microsoft.com/office/2007/relationships/media" Target="../media/media31.WAV"/><Relationship Id="rId6" Type="http://schemas.openxmlformats.org/officeDocument/2006/relationships/image" Target="../media/image4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0.png"/><Relationship Id="rId2" Type="http://schemas.openxmlformats.org/officeDocument/2006/relationships/audio" Target="../media/media32.WAV"/><Relationship Id="rId1" Type="http://schemas.microsoft.com/office/2007/relationships/media" Target="../media/media32.WAV"/><Relationship Id="rId6" Type="http://schemas.openxmlformats.org/officeDocument/2006/relationships/image" Target="../media/image49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3.WAV"/><Relationship Id="rId1" Type="http://schemas.microsoft.com/office/2007/relationships/media" Target="../media/media33.WAV"/><Relationship Id="rId6" Type="http://schemas.openxmlformats.org/officeDocument/2006/relationships/image" Target="../media/image51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4.WAV"/><Relationship Id="rId1" Type="http://schemas.microsoft.com/office/2007/relationships/media" Target="../media/media34.WAV"/><Relationship Id="rId6" Type="http://schemas.openxmlformats.org/officeDocument/2006/relationships/image" Target="../media/image5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5.WAV"/><Relationship Id="rId1" Type="http://schemas.microsoft.com/office/2007/relationships/media" Target="../media/media35.WAV"/><Relationship Id="rId6" Type="http://schemas.openxmlformats.org/officeDocument/2006/relationships/image" Target="../media/image5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6.WAV"/><Relationship Id="rId1" Type="http://schemas.microsoft.com/office/2007/relationships/media" Target="../media/media36.WAV"/><Relationship Id="rId6" Type="http://schemas.openxmlformats.org/officeDocument/2006/relationships/image" Target="../media/image5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7.WAV"/><Relationship Id="rId1" Type="http://schemas.microsoft.com/office/2007/relationships/media" Target="../media/media37.WAV"/><Relationship Id="rId6" Type="http://schemas.openxmlformats.org/officeDocument/2006/relationships/image" Target="../media/image5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8.WAV"/><Relationship Id="rId1" Type="http://schemas.microsoft.com/office/2007/relationships/media" Target="../media/media38.WAV"/><Relationship Id="rId6" Type="http://schemas.openxmlformats.org/officeDocument/2006/relationships/image" Target="../media/image5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39.WAV"/><Relationship Id="rId1" Type="http://schemas.microsoft.com/office/2007/relationships/media" Target="../media/media39.WAV"/><Relationship Id="rId6" Type="http://schemas.openxmlformats.org/officeDocument/2006/relationships/image" Target="../media/image5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40.WAV"/><Relationship Id="rId1" Type="http://schemas.microsoft.com/office/2007/relationships/media" Target="../media/media40.WAV"/><Relationship Id="rId6" Type="http://schemas.openxmlformats.org/officeDocument/2006/relationships/image" Target="../media/image58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7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1.wmf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3.wmf"/><Relationship Id="rId2" Type="http://schemas.openxmlformats.org/officeDocument/2006/relationships/audio" Target="../media/media7.WAV"/><Relationship Id="rId16" Type="http://schemas.openxmlformats.org/officeDocument/2006/relationships/oleObject" Target="../embeddings/oleObject7.bin"/><Relationship Id="rId1" Type="http://schemas.microsoft.com/office/2007/relationships/media" Target="../media/media7.WAV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0.wmf"/><Relationship Id="rId5" Type="http://schemas.openxmlformats.org/officeDocument/2006/relationships/image" Target="../media/image1.jpeg"/><Relationship Id="rId15" Type="http://schemas.openxmlformats.org/officeDocument/2006/relationships/image" Target="../media/image12.wmf"/><Relationship Id="rId10" Type="http://schemas.openxmlformats.org/officeDocument/2006/relationships/oleObject" Target="../embeddings/oleObject4.bin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9.wmf"/><Relationship Id="rId14" Type="http://schemas.openxmlformats.org/officeDocument/2006/relationships/oleObject" Target="../embeddings/oleObject6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4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5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  <a:t>Generalized Dual Reflector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5136C62-8A18-4986-BBCF-F985B52F43D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40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5B83600-D34F-4A72-8D07-E9B97B5467A3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129" name="Picture 9" descr="IMG_0553ba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44196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10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1447800"/>
            <a:ext cx="5638800" cy="5012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1524000"/>
            <a:ext cx="5486400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52600" y="1524000"/>
            <a:ext cx="618564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90800" y="3200400"/>
            <a:ext cx="2743200" cy="3516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600200"/>
            <a:ext cx="806823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600200" y="35052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Select Blank Project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38BDD25-42B2-4214-A2B1-18720A9DF1C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Dual Reflector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447800"/>
            <a:ext cx="8060267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819400"/>
            <a:ext cx="429123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33400" y="381000"/>
            <a:ext cx="56681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Create Global Coordinate System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77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4286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Create Feed Coordinates</a:t>
            </a: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76400" y="1600200"/>
            <a:ext cx="54864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6880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Create Rotationally Symmetric Surface for Main</a:t>
            </a: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515414"/>
            <a:ext cx="8001000" cy="4732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2819400"/>
            <a:ext cx="4200169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5886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Main Reflector Rim</a:t>
            </a:r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199" y="1600200"/>
            <a:ext cx="8067675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5800" y="2971800"/>
            <a:ext cx="4200169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772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18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399" y="1371600"/>
            <a:ext cx="8073081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2743200"/>
            <a:ext cx="4382291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772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19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99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Create Frequency List</a:t>
            </a: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447800"/>
            <a:ext cx="80327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667000"/>
            <a:ext cx="3581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3058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7399C66-3932-496F-B59D-146E140F04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2610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IEEE AP-S Magazine Antenna Designer’s Notebook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1600200"/>
            <a:ext cx="7467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Generalized Dual- Reflector </a:t>
            </a:r>
            <a:r>
              <a:rPr lang="en-US" sz="3200" dirty="0" err="1"/>
              <a:t>Axisymmetric</a:t>
            </a:r>
            <a:r>
              <a:rPr lang="en-US" sz="3200" dirty="0"/>
              <a:t> Antennas</a:t>
            </a:r>
          </a:p>
          <a:p>
            <a:r>
              <a:rPr lang="en-US" dirty="0"/>
              <a:t>                                           </a:t>
            </a:r>
          </a:p>
          <a:p>
            <a:r>
              <a:rPr lang="en-US" dirty="0" err="1"/>
              <a:t>Norayr</a:t>
            </a:r>
            <a:r>
              <a:rPr lang="en-US" dirty="0"/>
              <a:t>  R.  </a:t>
            </a:r>
            <a:r>
              <a:rPr lang="en-US" dirty="0" err="1"/>
              <a:t>Khachatryan</a:t>
            </a:r>
            <a:r>
              <a:rPr lang="en-US" dirty="0"/>
              <a:t>,  Ruben  V. </a:t>
            </a:r>
            <a:r>
              <a:rPr lang="en-US" dirty="0" err="1"/>
              <a:t>Ter-Antonyan</a:t>
            </a:r>
            <a:endParaRPr lang="en-US" dirty="0"/>
          </a:p>
          <a:p>
            <a:r>
              <a:rPr lang="en-US" dirty="0"/>
              <a:t>October 2012</a:t>
            </a:r>
          </a:p>
          <a:p>
            <a:endParaRPr lang="en-US" dirty="0"/>
          </a:p>
          <a:p>
            <a:r>
              <a:rPr lang="en-US" dirty="0" err="1"/>
              <a:t>Radiophysics</a:t>
            </a:r>
            <a:r>
              <a:rPr lang="en-US" dirty="0"/>
              <a:t> Research Institute (RRI)</a:t>
            </a:r>
          </a:p>
          <a:p>
            <a:r>
              <a:rPr lang="en-US" dirty="0"/>
              <a:t>49/4 </a:t>
            </a:r>
            <a:r>
              <a:rPr lang="en-US" dirty="0" err="1"/>
              <a:t>Komitas</a:t>
            </a:r>
            <a:r>
              <a:rPr lang="en-US" dirty="0"/>
              <a:t> Ave., 0051, Yerevan, Armenia</a:t>
            </a:r>
          </a:p>
          <a:p>
            <a:r>
              <a:rPr lang="en-US" dirty="0"/>
              <a:t>E-mail: rri@sci.am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772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20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69477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Gaussian Beam Feed</a:t>
            </a: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447800"/>
            <a:ext cx="8153400" cy="431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1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743200"/>
            <a:ext cx="438229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21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1524000"/>
            <a:ext cx="777240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6106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22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06796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Main Currents Storage</a:t>
            </a:r>
          </a:p>
        </p:txBody>
      </p:sp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3400" y="1447799"/>
            <a:ext cx="7848600" cy="4281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19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1000" y="2667000"/>
            <a:ext cx="4648200" cy="3889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010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23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58015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Field Storage</a:t>
            </a:r>
          </a:p>
        </p:txBody>
      </p:sp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1447799"/>
            <a:ext cx="7696200" cy="407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" y="2971800"/>
            <a:ext cx="429123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24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447800"/>
            <a:ext cx="6324600" cy="4680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3657600"/>
            <a:ext cx="3581400" cy="290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76800" y="3352800"/>
            <a:ext cx="3981450" cy="310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68580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25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1447800"/>
            <a:ext cx="6096000" cy="4511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2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26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66800" y="1524000"/>
            <a:ext cx="6096000" cy="4851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6019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27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1447800"/>
            <a:ext cx="5791200" cy="4963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28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828800" y="1447800"/>
            <a:ext cx="5410200" cy="4858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010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29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11878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" y="1447800"/>
            <a:ext cx="6858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5C2BD0D-C7D8-4816-A7B3-533213285FB6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44662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Reflector Equation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133600" y="3733800"/>
          <a:ext cx="4301087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1" name="Equation" r:id="rId6" imgW="1307880" imgH="291960" progId="">
                  <p:embed/>
                </p:oleObj>
              </mc:Choice>
              <mc:Fallback>
                <p:oleObj name="Equation" r:id="rId6" imgW="1307880" imgH="29196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733800"/>
                        <a:ext cx="4301087" cy="960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676400" y="2667000"/>
            <a:ext cx="6402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Single Equation for Main Reflector</a:t>
            </a:r>
          </a:p>
        </p:txBody>
      </p:sp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0010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8E67F54-30C4-4C11-A7D1-D93972FFE9D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30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9" name="Picture 8" descr="Figure-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28800" y="1295400"/>
            <a:ext cx="5732915" cy="4572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33400" y="5780782"/>
            <a:ext cx="792236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 Generalized Dual Reflector k = 0.7 for a radius of 4 and maximum</a:t>
            </a:r>
          </a:p>
          <a:p>
            <a:r>
              <a:rPr lang="en-US" sz="2000" dirty="0"/>
              <a:t> </a:t>
            </a:r>
            <a:r>
              <a:rPr lang="en-US" sz="2000" i="1" dirty="0"/>
              <a:t>θ</a:t>
            </a:r>
            <a:r>
              <a:rPr lang="en-US" sz="2000" dirty="0"/>
              <a:t> = 45̊ with </a:t>
            </a:r>
            <a:r>
              <a:rPr lang="en-US" sz="2000" dirty="0" err="1"/>
              <a:t>Subreflector</a:t>
            </a:r>
            <a:r>
              <a:rPr lang="en-US" sz="2000" dirty="0"/>
              <a:t> Center = 0.5 and Feed Position = 2.5</a:t>
            </a:r>
          </a:p>
          <a:p>
            <a:endParaRPr lang="en-US" dirty="0"/>
          </a:p>
        </p:txBody>
      </p:sp>
      <p:pic>
        <p:nvPicPr>
          <p:cNvPr id="11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410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FCAAC3B-8B31-486D-8457-409E1C52329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31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10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1371600"/>
            <a:ext cx="5516742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5867400"/>
            <a:ext cx="76370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Generalized Dual Reflector k = 1.2 for a radius of 4 and maximum</a:t>
            </a:r>
          </a:p>
          <a:p>
            <a:r>
              <a:rPr lang="en-US" sz="2000" dirty="0"/>
              <a:t> </a:t>
            </a:r>
            <a:r>
              <a:rPr lang="en-US" sz="2000" i="1" dirty="0"/>
              <a:t>θ</a:t>
            </a:r>
            <a:r>
              <a:rPr lang="en-US" sz="2000" dirty="0"/>
              <a:t> = 45̊ with </a:t>
            </a:r>
            <a:r>
              <a:rPr lang="en-US" sz="2000" dirty="0" err="1"/>
              <a:t>Subreflector</a:t>
            </a:r>
            <a:r>
              <a:rPr lang="en-US" sz="2000" dirty="0"/>
              <a:t> Center = -0.2 and Feed Position = 1.0</a:t>
            </a:r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AD1A76D-B13A-4E88-AD3A-6E8530EE58A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32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11.png"/>
          <p:cNvPicPr>
            <a:picLocks noChangeAspect="1"/>
          </p:cNvPicPr>
          <p:nvPr/>
        </p:nvPicPr>
        <p:blipFill>
          <a:blip r:embed="rId6" cstate="print"/>
          <a:srcRect t="10000" b="21667"/>
          <a:stretch>
            <a:fillRect/>
          </a:stretch>
        </p:blipFill>
        <p:spPr>
          <a:xfrm>
            <a:off x="2133600" y="1219200"/>
            <a:ext cx="4728432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5791200"/>
            <a:ext cx="69794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Double Valued </a:t>
            </a:r>
            <a:r>
              <a:rPr lang="en-US" dirty="0" err="1"/>
              <a:t>Subreflectors</a:t>
            </a:r>
            <a:r>
              <a:rPr lang="en-US" dirty="0"/>
              <a:t> (impossible designs)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7D339D3-EBD0-4D3E-B544-C8342AA0F42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33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12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3000" y="1295400"/>
            <a:ext cx="6372588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5473005"/>
            <a:ext cx="811792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</a:t>
            </a:r>
            <a:r>
              <a:rPr lang="en-US" sz="1800" dirty="0"/>
              <a:t>Aperture Distribution of Dual Reflector k = 0.25 with radius = 4 and maximum</a:t>
            </a:r>
          </a:p>
          <a:p>
            <a:r>
              <a:rPr lang="en-US" sz="1800" dirty="0"/>
              <a:t> </a:t>
            </a:r>
            <a:r>
              <a:rPr lang="en-US" sz="1800" i="1" dirty="0"/>
              <a:t>θ</a:t>
            </a:r>
            <a:r>
              <a:rPr lang="en-US" sz="1800" dirty="0"/>
              <a:t> = 45̊ with </a:t>
            </a:r>
            <a:r>
              <a:rPr lang="en-US" sz="1800" dirty="0" err="1"/>
              <a:t>Subreflector</a:t>
            </a:r>
            <a:r>
              <a:rPr lang="en-US" sz="1800" dirty="0"/>
              <a:t> Center = 2 and Feed Position = 4.0 </a:t>
            </a:r>
          </a:p>
          <a:p>
            <a:r>
              <a:rPr lang="en-US" sz="1800" dirty="0"/>
              <a:t>using a 98̊ -15 dB </a:t>
            </a:r>
            <a:r>
              <a:rPr lang="en-US" sz="1800" dirty="0" err="1"/>
              <a:t>beamwidth</a:t>
            </a:r>
            <a:r>
              <a:rPr lang="en-US" sz="1800" dirty="0"/>
              <a:t> feed</a:t>
            </a:r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A0103FB-9595-4A84-9AC4-F9D523EFAE8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34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1" y="1295400"/>
            <a:ext cx="6033155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638800"/>
            <a:ext cx="84257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GRASP analysis of 100λ Diameter Dual Reflector k = 0.25 with radius = 4 and maximum</a:t>
            </a:r>
          </a:p>
          <a:p>
            <a:r>
              <a:rPr lang="en-US" sz="1600" dirty="0"/>
              <a:t> </a:t>
            </a:r>
            <a:r>
              <a:rPr lang="en-US" sz="1600" i="1" dirty="0"/>
              <a:t>θ</a:t>
            </a:r>
            <a:r>
              <a:rPr lang="en-US" sz="1600" dirty="0"/>
              <a:t> = 45̊ with </a:t>
            </a:r>
            <a:r>
              <a:rPr lang="en-US" sz="1600" dirty="0" err="1"/>
              <a:t>Subreflector</a:t>
            </a:r>
            <a:r>
              <a:rPr lang="en-US" sz="1600" dirty="0"/>
              <a:t> Center = 2 and Feed Position = 4.0 using a 98̊ -15 dB </a:t>
            </a:r>
            <a:r>
              <a:rPr lang="en-US" sz="1600" dirty="0" err="1"/>
              <a:t>beamwidth</a:t>
            </a:r>
            <a:r>
              <a:rPr lang="en-US" sz="1600" dirty="0"/>
              <a:t> </a:t>
            </a:r>
          </a:p>
          <a:p>
            <a:r>
              <a:rPr lang="en-US" sz="1600" dirty="0"/>
              <a:t>feed with dashed diagonal plane cross polarization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7926F17-966A-40B6-931C-F3785EF2B600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35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9200" y="1295400"/>
            <a:ext cx="6637611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57200" y="5562600"/>
            <a:ext cx="7968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Aperture Distribution of Dual Reflector k = 0.7 with radius = 4 and maximum </a:t>
            </a:r>
          </a:p>
          <a:p>
            <a:r>
              <a:rPr lang="en-US" sz="1800" i="1" dirty="0"/>
              <a:t>θ</a:t>
            </a:r>
            <a:r>
              <a:rPr lang="en-US" sz="1800" dirty="0"/>
              <a:t> = 45̊ with </a:t>
            </a:r>
            <a:r>
              <a:rPr lang="en-US" sz="1800" dirty="0" err="1"/>
              <a:t>Subreflector</a:t>
            </a:r>
            <a:r>
              <a:rPr lang="en-US" sz="1800" dirty="0"/>
              <a:t> Center = 0.5 and Feed Position = 2.5 </a:t>
            </a:r>
          </a:p>
          <a:p>
            <a:r>
              <a:rPr lang="en-US" sz="1800" dirty="0"/>
              <a:t>using a 65 -15 dB </a:t>
            </a:r>
            <a:r>
              <a:rPr lang="en-US" sz="1800" dirty="0" err="1"/>
              <a:t>beamwidth</a:t>
            </a:r>
            <a:r>
              <a:rPr lang="en-US" sz="1800" dirty="0"/>
              <a:t> feed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924800" y="4876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B8738A1-67AF-4678-9116-3799DF19D07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36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1295400"/>
            <a:ext cx="6096000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5638800"/>
            <a:ext cx="84048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GRASP analysis of 100λ Diameter Dual Reflector k = 0.70 with radius = 4 </a:t>
            </a:r>
          </a:p>
          <a:p>
            <a:r>
              <a:rPr lang="en-US" sz="1800" dirty="0"/>
              <a:t>and maximum </a:t>
            </a:r>
            <a:r>
              <a:rPr lang="en-US" sz="1800" i="1" dirty="0"/>
              <a:t>θ</a:t>
            </a:r>
            <a:r>
              <a:rPr lang="en-US" sz="1800" dirty="0"/>
              <a:t> = 45̊ with </a:t>
            </a:r>
            <a:r>
              <a:rPr lang="en-US" sz="1800" dirty="0" err="1"/>
              <a:t>Subreflector</a:t>
            </a:r>
            <a:r>
              <a:rPr lang="en-US" sz="1800" dirty="0"/>
              <a:t> Center = 0.5 and Feed Position = 2.5 </a:t>
            </a:r>
          </a:p>
          <a:p>
            <a:r>
              <a:rPr lang="en-US" sz="1800" dirty="0"/>
              <a:t>using a 65 -15 dB </a:t>
            </a:r>
            <a:r>
              <a:rPr lang="en-US" sz="1800" dirty="0" err="1"/>
              <a:t>beamwidth</a:t>
            </a:r>
            <a:r>
              <a:rPr lang="en-US" sz="1800" dirty="0"/>
              <a:t> feed with dashed diagonal plane cross polarization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89552DE-3E45-4B83-B30A-3DDCFA2119E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37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219200" y="1295400"/>
            <a:ext cx="6688182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5715000"/>
            <a:ext cx="79688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Aperture Distribution of Dual Reflector k = 1.2 with radius = 4 and maximum </a:t>
            </a:r>
          </a:p>
          <a:p>
            <a:r>
              <a:rPr lang="en-US" sz="1800" i="1" dirty="0"/>
              <a:t>θ</a:t>
            </a:r>
            <a:r>
              <a:rPr lang="en-US" sz="1800" dirty="0"/>
              <a:t> = 45̊ with </a:t>
            </a:r>
            <a:r>
              <a:rPr lang="en-US" sz="1800" dirty="0" err="1"/>
              <a:t>Subreflector</a:t>
            </a:r>
            <a:r>
              <a:rPr lang="en-US" sz="1800" dirty="0"/>
              <a:t> Center = -0.2 and Feed Position = 1.0</a:t>
            </a:r>
          </a:p>
          <a:p>
            <a:r>
              <a:rPr lang="en-US" sz="1800" dirty="0"/>
              <a:t>using a 75 -10 dB </a:t>
            </a:r>
            <a:r>
              <a:rPr lang="en-US" sz="1800" dirty="0" err="1"/>
              <a:t>beamwidth</a:t>
            </a:r>
            <a:r>
              <a:rPr lang="en-US" sz="1800" dirty="0"/>
              <a:t> feed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105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E04E16B-CCDE-4B5C-91D8-5CF9A2330072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38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7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447800" y="1295400"/>
            <a:ext cx="6181859" cy="438912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5715000"/>
            <a:ext cx="8279831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/>
              <a:t>GRASP analysis of 100λ Diameter Dual Reflector k = 1.2 with radius = 4 and </a:t>
            </a:r>
          </a:p>
          <a:p>
            <a:r>
              <a:rPr lang="en-US" sz="1800" dirty="0"/>
              <a:t>maximum </a:t>
            </a:r>
            <a:r>
              <a:rPr lang="en-US" sz="1800" i="1" dirty="0"/>
              <a:t>θ</a:t>
            </a:r>
            <a:r>
              <a:rPr lang="en-US" sz="1800" dirty="0"/>
              <a:t> = 45̊ with </a:t>
            </a:r>
            <a:r>
              <a:rPr lang="en-US" sz="1800" dirty="0" err="1"/>
              <a:t>Subreflector</a:t>
            </a:r>
            <a:r>
              <a:rPr lang="en-US" sz="1800" dirty="0"/>
              <a:t> Center = -0.2 and Feed Position = 1.0 using </a:t>
            </a:r>
          </a:p>
          <a:p>
            <a:r>
              <a:rPr lang="en-US" sz="1800" dirty="0"/>
              <a:t>a 75 -10 dB </a:t>
            </a:r>
            <a:r>
              <a:rPr lang="en-US" sz="1800" dirty="0" err="1"/>
              <a:t>beamwidth</a:t>
            </a:r>
            <a:r>
              <a:rPr lang="en-US" sz="1800" dirty="0"/>
              <a:t> feed with dashed diagonal plane cross polarization</a:t>
            </a:r>
          </a:p>
          <a:p>
            <a:r>
              <a:rPr lang="en-US" dirty="0"/>
              <a:t> </a:t>
            </a:r>
          </a:p>
          <a:p>
            <a:endParaRPr lang="en-US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296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AC8B2608-B14E-4DFB-8B08-C9C11D23AB8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39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8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1219200" y="1295400"/>
            <a:ext cx="68580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600" y="5715000"/>
            <a:ext cx="8708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Dual Offset Reflector from k = 0.25 Generalized Dual Reflector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181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3952223-7C55-481A-BC94-BD602C259A23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9" name="Picture 8" descr="Figure-4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1295400"/>
            <a:ext cx="5796513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5562600"/>
            <a:ext cx="808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Generalized Reflector k = 0.25 Ray Tracing (near Spherical Reflector)</a:t>
            </a:r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77200" y="5029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D1A78F8-E737-4D8A-9FD9-143B5E987B8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40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 1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0" y="1295400"/>
            <a:ext cx="8206367" cy="4572000"/>
          </a:xfrm>
          <a:prstGeom prst="rect">
            <a:avLst/>
          </a:prstGeom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82000" y="5791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2BD4D62-9379-4784-BC9E-B213C0E41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5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0" y="1295400"/>
            <a:ext cx="6106177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90600" y="5791200"/>
            <a:ext cx="680058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Generalized Reflector k = 0.7 Ray Tracing (near Parabola)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1534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72ED43A-38DB-426F-A907-40228A54113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66800" y="1295400"/>
            <a:ext cx="6798513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5715000"/>
            <a:ext cx="71291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Generalized Reflector k = 1.2 Ray Tracing (beyond Parabola)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486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EDB09BB-9BC5-4544-8E37-FE7854290E99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729077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 – </a:t>
            </a:r>
            <a:r>
              <a:rPr lang="en-US" dirty="0" err="1">
                <a:solidFill>
                  <a:schemeClr val="bg1"/>
                </a:solidFill>
              </a:rPr>
              <a:t>Subreflector</a:t>
            </a:r>
            <a:r>
              <a:rPr lang="en-US" dirty="0">
                <a:solidFill>
                  <a:schemeClr val="bg1"/>
                </a:solidFill>
              </a:rPr>
              <a:t> Equations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3124200" y="1752600"/>
          <a:ext cx="2995682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3" name="Equation" r:id="rId6" imgW="1460160" imgH="279360" progId="">
                  <p:embed/>
                </p:oleObj>
              </mc:Choice>
              <mc:Fallback>
                <p:oleObj name="Equation" r:id="rId6" imgW="1460160" imgH="279360" progId="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1752600"/>
                        <a:ext cx="2995682" cy="5730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/>
        </p:nvGraphicFramePr>
        <p:xfrm>
          <a:off x="2895600" y="2514600"/>
          <a:ext cx="354711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4" name="Equation" r:id="rId8" imgW="1688760" imgH="253800" progId="">
                  <p:embed/>
                </p:oleObj>
              </mc:Choice>
              <mc:Fallback>
                <p:oleObj name="Equation" r:id="rId8" imgW="1688760" imgH="25380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514600"/>
                        <a:ext cx="354711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1981200" y="3352800"/>
          <a:ext cx="610743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Equation" r:id="rId10" imgW="2908080" imgH="253800" progId="">
                  <p:embed/>
                </p:oleObj>
              </mc:Choice>
              <mc:Fallback>
                <p:oleObj name="Equation" r:id="rId10" imgW="2908080" imgH="253800" progId="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352800"/>
                        <a:ext cx="610743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/>
        </p:nvGraphicFramePr>
        <p:xfrm>
          <a:off x="2362200" y="3962400"/>
          <a:ext cx="491617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6" name="Equation" r:id="rId12" imgW="2006280" imgH="253800" progId="">
                  <p:embed/>
                </p:oleObj>
              </mc:Choice>
              <mc:Fallback>
                <p:oleObj name="Equation" r:id="rId12" imgW="2006280" imgH="25380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962400"/>
                        <a:ext cx="4916170" cy="533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/>
        </p:nvGraphicFramePr>
        <p:xfrm>
          <a:off x="2971799" y="4572000"/>
          <a:ext cx="3779517" cy="60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7" name="Equation" r:id="rId14" imgW="1574640" imgH="253800" progId="">
                  <p:embed/>
                </p:oleObj>
              </mc:Choice>
              <mc:Fallback>
                <p:oleObj name="Equation" r:id="rId14" imgW="1574640" imgH="25380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799" y="4572000"/>
                        <a:ext cx="3779517" cy="609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/>
        </p:nvGraphicFramePr>
        <p:xfrm>
          <a:off x="3505200" y="5410200"/>
          <a:ext cx="2362200" cy="497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8" name="Equation" r:id="rId16" imgW="965160" imgH="203040" progId="">
                  <p:embed/>
                </p:oleObj>
              </mc:Choice>
              <mc:Fallback>
                <p:oleObj name="Equation" r:id="rId16" imgW="965160" imgH="2030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5410200"/>
                        <a:ext cx="2362200" cy="4973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 cstate="print"/>
          <a:stretch>
            <a:fillRect/>
          </a:stretch>
        </p:blipFill>
        <p:spPr>
          <a:xfrm>
            <a:off x="80772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1DCF028-FC7D-485A-87BB-6DE246B7A04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7" name="Picture 6" descr="Figure-8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76400" y="1295400"/>
            <a:ext cx="5760000" cy="4572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5943601"/>
            <a:ext cx="79367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 </a:t>
            </a:r>
            <a:r>
              <a:rPr lang="en-US" sz="2000" dirty="0"/>
              <a:t>Generalized Dual Reflector k = 0.25 for a radius of 4 and maximum</a:t>
            </a:r>
          </a:p>
          <a:p>
            <a:r>
              <a:rPr lang="en-US" sz="2000" dirty="0"/>
              <a:t> </a:t>
            </a:r>
            <a:r>
              <a:rPr lang="en-US" sz="2000" i="1" dirty="0"/>
              <a:t>θ</a:t>
            </a:r>
            <a:r>
              <a:rPr lang="en-US" sz="2000" dirty="0"/>
              <a:t> = 45̊ with </a:t>
            </a:r>
            <a:r>
              <a:rPr lang="en-US" sz="2000" dirty="0" err="1"/>
              <a:t>Subreflector</a:t>
            </a:r>
            <a:r>
              <a:rPr lang="en-US" sz="2000" dirty="0"/>
              <a:t> Center = 2 and Feed Position = 4.0</a:t>
            </a:r>
          </a:p>
          <a:p>
            <a:endParaRPr lang="en-US" dirty="0"/>
          </a:p>
        </p:txBody>
      </p:sp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458200" y="5638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641DE9F9-A491-4323-B094-F122DA638397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Generalized Reflector Design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491660CD-D49A-48BF-89D3-2DCCD0DAF9D2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7173" name="Picture 9" descr="IMG_0553ba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TextBox 11"/>
          <p:cNvSpPr txBox="1">
            <a:spLocks noChangeArrowheads="1"/>
          </p:cNvSpPr>
          <p:nvPr/>
        </p:nvSpPr>
        <p:spPr bwMode="auto">
          <a:xfrm>
            <a:off x="609600" y="457200"/>
            <a:ext cx="388439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Generalized Dual Reflector</a:t>
            </a:r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0200" y="1524000"/>
            <a:ext cx="5410200" cy="4983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305800" y="5715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3582</TotalTime>
  <Words>874</Words>
  <Application>Microsoft Office PowerPoint</Application>
  <PresentationFormat>On-screen Show (4:3)</PresentationFormat>
  <Paragraphs>243</Paragraphs>
  <Slides>40</Slides>
  <Notes>40</Notes>
  <HiddenSlides>0</HiddenSlides>
  <MMClips>40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Times</vt:lpstr>
      <vt:lpstr>Times New Roman</vt:lpstr>
      <vt:lpstr>TICRA_MASTER</vt:lpstr>
      <vt:lpstr>Equation</vt:lpstr>
      <vt:lpstr>Generalized Dual Reflector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96</cp:revision>
  <dcterms:created xsi:type="dcterms:W3CDTF">2009-06-10T18:17:44Z</dcterms:created>
  <dcterms:modified xsi:type="dcterms:W3CDTF">2023-10-17T19:34:18Z</dcterms:modified>
</cp:coreProperties>
</file>