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6" r:id="rId9"/>
    <p:sldId id="264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1467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141E4D0F-5AFA-4229-B071-ABA3F62AB8DE}" type="datetimeFigureOut">
              <a:rPr lang="en-US"/>
              <a:pPr>
                <a:defRPr/>
              </a:pPr>
              <a:t>10/17/2023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B4C5C352-3233-4239-9069-58571E1FD4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A194B35-8BD8-4399-92FC-270292997600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da-DK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505E427-8112-4F0B-8047-5127F6DD94BD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da-DK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8DB79E7-6039-460F-ABB9-102FBFB5CBD1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da-DK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92E1914-FF65-4F80-9261-F38F9A115A88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da-DK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AF5B42B-D3C0-45B7-A720-0199120414DB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da-DK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D4D1600-7792-4950-BAD8-40DBCD61145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da-DK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E9FA98C-A514-4917-9E82-DB6A1C474DAE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da-DK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F24500C-7FB0-443D-9864-E2D08450D14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da-DK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86C4A2D-0868-4BB8-8310-B4CC6CD3152F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da-DK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331F111-E27E-4647-9EAC-E068B9A1A179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da-DK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42E2545-98A2-490D-8E1C-63B85E0EF4AF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da-DK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9E9388C-A4F8-4229-A03F-7D4622501B76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da-DK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73D0206-17A9-4075-8187-BE9A422EBB78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da-DK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73D0206-17A9-4075-8187-BE9A422EBB78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da-DK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73D0206-17A9-4075-8187-BE9A422EBB78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da-DK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73D0206-17A9-4075-8187-BE9A422EBB78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da-DK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650580A-FB42-4C7D-B9C5-937373F3DC55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da-DK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9C6C7B6-1CA8-43BE-BD90-6EDBB585378D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da-DK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2E17ED0-E753-490E-BF67-C479885FC9FD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da-DK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BDCCD70-2A57-4D15-9A82-7183BBB2A7FD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da-DK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2F8FBC7-2736-4347-B273-EAADDBAFEBE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da-DK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9428E22-72C9-4D68-B7FB-390BCBAC06B4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da-DK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15232B-FBF0-4244-965F-275E72D2BC7A}" type="datetime1">
              <a:rPr lang="en-GB"/>
              <a:pPr>
                <a:defRPr/>
              </a:pPr>
              <a:t>17/10/2023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Small Reflector BOR-MoM Design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B03616-D881-4309-BB91-B2759E6942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DACAA4-3639-44A6-8155-C5AC0BA2B43A}" type="datetime1">
              <a:rPr lang="en-GB"/>
              <a:pPr>
                <a:defRPr/>
              </a:pPr>
              <a:t>17/10/2023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Small Reflector BOR-MoM Design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84453-DDA8-4400-BDA1-364E28EF7B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86A62-D3F7-439E-BD59-9828BE630F97}" type="datetime1">
              <a:rPr lang="en-GB"/>
              <a:pPr>
                <a:defRPr/>
              </a:pPr>
              <a:t>17/10/2023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Small Reflector BOR-MoM Design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2BF16F-401D-4E49-89CC-E2058DBA4A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6BF11-BB1D-491D-A9B1-45A8B29F508B}" type="datetime1">
              <a:rPr lang="en-GB"/>
              <a:pPr>
                <a:defRPr/>
              </a:pPr>
              <a:t>17/10/2023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Small Reflector BOR-MoM Design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475B14-EB82-4657-A414-9D44CA8A5E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665C42-A628-4F06-B7A9-7257C85D90A8}" type="datetime1">
              <a:rPr lang="en-GB"/>
              <a:pPr>
                <a:defRPr/>
              </a:pPr>
              <a:t>17/10/2023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Small Reflector BOR-MoM Design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37349A-AE1E-4273-9F73-03707911E8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B04AC6-3C05-4BB8-9AA0-A306372C3373}" type="datetime1">
              <a:rPr lang="en-GB"/>
              <a:pPr>
                <a:defRPr/>
              </a:pPr>
              <a:t>17/10/2023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Small Reflector BOR-MoM Design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E852B9-DD44-4F55-B712-4BFB7D3E0C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5A653A-EA05-4F91-9B87-B023A940B639}" type="datetime1">
              <a:rPr lang="en-GB"/>
              <a:pPr>
                <a:defRPr/>
              </a:pPr>
              <a:t>17/10/2023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Small Reflector BOR-MoM Design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EC39E3-8A0E-4335-8BEA-5BD0862243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912C09-D256-429A-A468-6A1987453839}" type="datetime1">
              <a:rPr lang="en-GB"/>
              <a:pPr>
                <a:defRPr/>
              </a:pPr>
              <a:t>17/10/2023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Small Reflector BOR-MoM Design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CF7935-57B3-4669-9060-4448E889E3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1C7B4A-D741-497A-9D83-6830BC560707}" type="datetime1">
              <a:rPr lang="en-GB"/>
              <a:pPr>
                <a:defRPr/>
              </a:pPr>
              <a:t>17/10/2023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Small Reflector BOR-MoM Design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384090-BE11-4670-93EB-CE30E9D30A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A68321-AA89-4A26-B1E7-C1AB43FDE591}" type="datetime1">
              <a:rPr lang="en-GB"/>
              <a:pPr>
                <a:defRPr/>
              </a:pPr>
              <a:t>17/10/2023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Small Reflector BOR-MoM Design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0E7708-6474-458D-86B0-886EF5AB12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E53F38-3D0A-4256-9895-CD38EB1DF169}" type="datetime1">
              <a:rPr lang="en-GB"/>
              <a:pPr>
                <a:defRPr/>
              </a:pPr>
              <a:t>17/10/2023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Small Reflector BOR-MoM Design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AD1BA-8C3F-4A46-BE8D-8C0A8F2413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4DE7AFA-D3CF-4249-8E82-44C5408485C6}" type="datetime1">
              <a:rPr lang="en-GB"/>
              <a:pPr>
                <a:defRPr/>
              </a:pPr>
              <a:t>17/10/2023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Small Reflector BOR-MoM Design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207A92F-8FC2-438D-9464-E62D7B0127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.jpeg"/><Relationship Id="rId5" Type="http://schemas.openxmlformats.org/officeDocument/2006/relationships/hyperlink" Target="http://www.antennadesigner.org/" TargetMode="Externa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2.png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6" Type="http://schemas.openxmlformats.org/officeDocument/2006/relationships/image" Target="../media/image11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0.png"/><Relationship Id="rId2" Type="http://schemas.openxmlformats.org/officeDocument/2006/relationships/audio" Target="../media/media11.WAV"/><Relationship Id="rId1" Type="http://schemas.microsoft.com/office/2007/relationships/media" Target="../media/media11.WAV"/><Relationship Id="rId6" Type="http://schemas.openxmlformats.org/officeDocument/2006/relationships/image" Target="../media/image13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WAV"/><Relationship Id="rId1" Type="http://schemas.microsoft.com/office/2007/relationships/media" Target="../media/media12.WAV"/><Relationship Id="rId6" Type="http://schemas.openxmlformats.org/officeDocument/2006/relationships/image" Target="../media/image10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5.png"/><Relationship Id="rId2" Type="http://schemas.openxmlformats.org/officeDocument/2006/relationships/audio" Target="../media/media13.WAV"/><Relationship Id="rId1" Type="http://schemas.microsoft.com/office/2007/relationships/media" Target="../media/media13.WAV"/><Relationship Id="rId6" Type="http://schemas.openxmlformats.org/officeDocument/2006/relationships/image" Target="../media/image14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0.png"/><Relationship Id="rId2" Type="http://schemas.openxmlformats.org/officeDocument/2006/relationships/audio" Target="../media/media14.WAV"/><Relationship Id="rId1" Type="http://schemas.microsoft.com/office/2007/relationships/media" Target="../media/media14.WAV"/><Relationship Id="rId6" Type="http://schemas.openxmlformats.org/officeDocument/2006/relationships/image" Target="../media/image16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WAV"/><Relationship Id="rId1" Type="http://schemas.microsoft.com/office/2007/relationships/media" Target="../media/media15.WAV"/><Relationship Id="rId6" Type="http://schemas.openxmlformats.org/officeDocument/2006/relationships/image" Target="../media/image17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WAV"/><Relationship Id="rId1" Type="http://schemas.microsoft.com/office/2007/relationships/media" Target="../media/media16.WAV"/><Relationship Id="rId6" Type="http://schemas.openxmlformats.org/officeDocument/2006/relationships/image" Target="../media/image18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WAV"/><Relationship Id="rId1" Type="http://schemas.microsoft.com/office/2007/relationships/media" Target="../media/media17.WAV"/><Relationship Id="rId6" Type="http://schemas.openxmlformats.org/officeDocument/2006/relationships/image" Target="../media/image19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1.png"/><Relationship Id="rId2" Type="http://schemas.openxmlformats.org/officeDocument/2006/relationships/audio" Target="../media/media18.WAV"/><Relationship Id="rId1" Type="http://schemas.microsoft.com/office/2007/relationships/media" Target="../media/media18.WAV"/><Relationship Id="rId6" Type="http://schemas.openxmlformats.org/officeDocument/2006/relationships/image" Target="../media/image20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4.png"/><Relationship Id="rId2" Type="http://schemas.openxmlformats.org/officeDocument/2006/relationships/audio" Target="../media/media19.WAV"/><Relationship Id="rId1" Type="http://schemas.microsoft.com/office/2007/relationships/media" Target="../media/media19.WAV"/><Relationship Id="rId6" Type="http://schemas.openxmlformats.org/officeDocument/2006/relationships/image" Target="../media/image23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3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WAV"/><Relationship Id="rId1" Type="http://schemas.microsoft.com/office/2007/relationships/media" Target="../media/media20.WAV"/><Relationship Id="rId6" Type="http://schemas.openxmlformats.org/officeDocument/2006/relationships/image" Target="../media/image6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WAV"/><Relationship Id="rId1" Type="http://schemas.microsoft.com/office/2007/relationships/media" Target="../media/media21.WAV"/><Relationship Id="rId6" Type="http://schemas.openxmlformats.org/officeDocument/2006/relationships/image" Target="../media/image6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6.png"/><Relationship Id="rId2" Type="http://schemas.openxmlformats.org/officeDocument/2006/relationships/audio" Target="../media/media22.WAV"/><Relationship Id="rId1" Type="http://schemas.microsoft.com/office/2007/relationships/media" Target="../media/media22.WAV"/><Relationship Id="rId6" Type="http://schemas.openxmlformats.org/officeDocument/2006/relationships/image" Target="../media/image25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audio" Target="../media/media23.WAV"/><Relationship Id="rId1" Type="http://schemas.microsoft.com/office/2007/relationships/media" Target="../media/media23.WAV"/><Relationship Id="rId6" Type="http://schemas.openxmlformats.org/officeDocument/2006/relationships/image" Target="../media/image27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4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image" Target="../media/image6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.png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7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image" Target="../media/image9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image" Target="../media/image6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image" Target="../media/image6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6" Type="http://schemas.openxmlformats.org/officeDocument/2006/relationships/image" Target="../media/image10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Small Reflector Splash Plate </a:t>
            </a:r>
            <a:br>
              <a:rPr lang="en-US"/>
            </a:br>
            <a:r>
              <a:rPr lang="en-US"/>
              <a:t>BOR-MOM Design</a:t>
            </a: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dirty="0"/>
              <a:t>Tom Milligan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dirty="0">
                <a:hlinkClick r:id="rId5"/>
              </a:rPr>
              <a:t>www.antennadesigner.org</a:t>
            </a:r>
            <a:endParaRPr lang="en-US" sz="2400" dirty="0"/>
          </a:p>
        </p:txBody>
      </p:sp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626261E-D2ED-4603-935D-7EDA3EECD655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Small Reflector BOR-MoM Design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42E65457-AA7D-4B4E-A70B-396F9C8EFD42}" type="slidenum">
              <a:rPr lang="en-GB"/>
              <a:pPr>
                <a:defRPr/>
              </a:pPr>
              <a:t>1</a:t>
            </a:fld>
            <a:endParaRPr lang="en-GB"/>
          </a:p>
        </p:txBody>
      </p:sp>
      <p:pic>
        <p:nvPicPr>
          <p:cNvPr id="2055" name="Picture 9" descr="IMG_0553ban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6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4356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chemeClr val="bg1"/>
                </a:solidFill>
                <a:latin typeface="Calibri" pitchFamily="34" charset="0"/>
              </a:rPr>
              <a:t>Small Reflector BOR-MoM Design</a:t>
            </a:r>
          </a:p>
        </p:txBody>
      </p:sp>
      <p:pic>
        <p:nvPicPr>
          <p:cNvPr id="11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7467600" y="51816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73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626261E-D2ED-4603-935D-7EDA3EECD655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Small Reflector BOR-MoM Design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3128E365-EF8C-401B-90F8-9FA55A223AA1}" type="slidenum">
              <a:rPr lang="en-GB"/>
              <a:pPr>
                <a:defRPr/>
              </a:pPr>
              <a:t>10</a:t>
            </a:fld>
            <a:endParaRPr lang="en-GB"/>
          </a:p>
        </p:txBody>
      </p:sp>
      <p:pic>
        <p:nvPicPr>
          <p:cNvPr id="10245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6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63580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External Corrugated Feed w/ Main &amp;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Subreflector</a:t>
            </a:r>
            <a:endParaRPr lang="en-US" sz="240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7" name="Picture 6" descr="initial_feed_subrefl.pn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52400" y="1371600"/>
            <a:ext cx="5943600" cy="2486025"/>
          </a:xfrm>
          <a:prstGeom prst="rect">
            <a:avLst/>
          </a:prstGeom>
        </p:spPr>
      </p:pic>
      <p:pic>
        <p:nvPicPr>
          <p:cNvPr id="8" name="Picture 7" descr="initial_feed_subrefl-a.png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124200" y="3962400"/>
            <a:ext cx="5943600" cy="2486025"/>
          </a:xfrm>
          <a:prstGeom prst="rect">
            <a:avLst/>
          </a:prstGeom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7086600" y="32004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79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626261E-D2ED-4603-935D-7EDA3EECD655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Small Reflector BOR-MoM Design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78998C4A-2D11-4061-9DFE-9E974D369429}" type="slidenum">
              <a:rPr lang="en-GB"/>
              <a:pPr>
                <a:defRPr/>
              </a:pPr>
              <a:t>11</a:t>
            </a:fld>
            <a:endParaRPr lang="en-GB"/>
          </a:p>
        </p:txBody>
      </p:sp>
      <p:pic>
        <p:nvPicPr>
          <p:cNvPr id="12293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4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744357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Displaced Axis Dual Reflector w/ External Corrugated Feed</a:t>
            </a:r>
          </a:p>
        </p:txBody>
      </p:sp>
      <p:pic>
        <p:nvPicPr>
          <p:cNvPr id="7" name="Picture 6" descr="ADE-Norm-full-pat-hole.png"/>
          <p:cNvPicPr/>
          <p:nvPr/>
        </p:nvPicPr>
        <p:blipFill>
          <a:blip r:embed="rId6" cstate="print"/>
          <a:srcRect r="13010"/>
          <a:stretch>
            <a:fillRect/>
          </a:stretch>
        </p:blipFill>
        <p:spPr>
          <a:xfrm>
            <a:off x="838200" y="1447800"/>
            <a:ext cx="7467600" cy="4876800"/>
          </a:xfrm>
          <a:prstGeom prst="rect">
            <a:avLst/>
          </a:prstGeom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331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Optimization Goals:</a:t>
            </a:r>
          </a:p>
          <a:p>
            <a:pPr lvl="1"/>
            <a:r>
              <a:rPr lang="en-US" sz="2000" dirty="0"/>
              <a:t>Max. Bore Sight Directivity</a:t>
            </a:r>
          </a:p>
          <a:p>
            <a:pPr lvl="1"/>
            <a:r>
              <a:rPr lang="en-US" sz="2000" dirty="0"/>
              <a:t>Max. Return Loss</a:t>
            </a:r>
          </a:p>
          <a:p>
            <a:pPr lvl="1"/>
            <a:r>
              <a:rPr lang="en-US" sz="2000" dirty="0" err="1"/>
              <a:t>Sidelobe</a:t>
            </a:r>
            <a:r>
              <a:rPr lang="en-US" sz="2000" dirty="0"/>
              <a:t> Template: </a:t>
            </a:r>
          </a:p>
          <a:p>
            <a:pPr lvl="2"/>
            <a:r>
              <a:rPr lang="en-US" sz="2000" dirty="0"/>
              <a:t>29 – 25 Log </a:t>
            </a:r>
            <a:r>
              <a:rPr lang="el-GR" sz="2000" dirty="0"/>
              <a:t>ϴ</a:t>
            </a:r>
            <a:r>
              <a:rPr lang="en-US" sz="2000" dirty="0"/>
              <a:t>   for 1.5˚ ≤ </a:t>
            </a:r>
            <a:r>
              <a:rPr lang="el-GR" sz="2000" dirty="0"/>
              <a:t>ϴ</a:t>
            </a:r>
            <a:r>
              <a:rPr lang="en-US" sz="2000" dirty="0"/>
              <a:t> ≤ 7˚</a:t>
            </a:r>
          </a:p>
          <a:p>
            <a:pPr lvl="2"/>
            <a:r>
              <a:rPr lang="en-US" sz="2000" dirty="0"/>
              <a:t>8 </a:t>
            </a:r>
            <a:r>
              <a:rPr lang="en-US" sz="2000" dirty="0" err="1"/>
              <a:t>dBi</a:t>
            </a:r>
            <a:r>
              <a:rPr lang="en-US" sz="2000" dirty="0"/>
              <a:t>                   for 7˚ ≤ </a:t>
            </a:r>
            <a:r>
              <a:rPr lang="el-GR" sz="2000" dirty="0"/>
              <a:t>ϴ</a:t>
            </a:r>
            <a:r>
              <a:rPr lang="en-US" sz="2000" dirty="0"/>
              <a:t> ≤ 9.2˚</a:t>
            </a:r>
          </a:p>
          <a:p>
            <a:pPr lvl="2"/>
            <a:r>
              <a:rPr lang="en-US" sz="2000" dirty="0"/>
              <a:t>32 – 25 Log </a:t>
            </a:r>
            <a:r>
              <a:rPr lang="el-GR" sz="2000" dirty="0"/>
              <a:t>ϴ</a:t>
            </a:r>
            <a:r>
              <a:rPr lang="en-US" sz="2000" dirty="0"/>
              <a:t>    for 9.2˚ ≤ </a:t>
            </a:r>
            <a:r>
              <a:rPr lang="el-GR" sz="2000" dirty="0"/>
              <a:t>ϴ</a:t>
            </a:r>
            <a:r>
              <a:rPr lang="en-US" sz="2000" dirty="0"/>
              <a:t> ≤ 48.2˚</a:t>
            </a:r>
          </a:p>
          <a:p>
            <a:pPr lvl="2"/>
            <a:r>
              <a:rPr lang="en-US" sz="2000" dirty="0"/>
              <a:t>-10 </a:t>
            </a:r>
            <a:r>
              <a:rPr lang="en-US" sz="2000" dirty="0" err="1"/>
              <a:t>dBi</a:t>
            </a:r>
            <a:r>
              <a:rPr lang="en-US" sz="2000" dirty="0"/>
              <a:t>                for 48˚ ≤ </a:t>
            </a:r>
            <a:r>
              <a:rPr lang="el-GR" sz="2000" dirty="0"/>
              <a:t>ϴ</a:t>
            </a:r>
            <a:r>
              <a:rPr lang="en-US" sz="2000" dirty="0"/>
              <a:t> ≤ 180˚</a:t>
            </a:r>
          </a:p>
          <a:p>
            <a:r>
              <a:rPr lang="en-US" dirty="0"/>
              <a:t>Optimization Variables</a:t>
            </a:r>
          </a:p>
          <a:p>
            <a:pPr lvl="1"/>
            <a:r>
              <a:rPr lang="en-US" sz="2000" dirty="0"/>
              <a:t>Main and </a:t>
            </a:r>
            <a:r>
              <a:rPr lang="en-US" sz="2000" dirty="0" err="1"/>
              <a:t>Subreflector</a:t>
            </a:r>
            <a:r>
              <a:rPr lang="en-US" sz="2000" dirty="0"/>
              <a:t> </a:t>
            </a:r>
            <a:r>
              <a:rPr lang="en-US" sz="2000" i="1" dirty="0"/>
              <a:t>z</a:t>
            </a:r>
            <a:r>
              <a:rPr lang="en-US" sz="2000" dirty="0"/>
              <a:t>-values of </a:t>
            </a:r>
            <a:r>
              <a:rPr lang="en-US" sz="2000" dirty="0" err="1"/>
              <a:t>Splines</a:t>
            </a:r>
            <a:endParaRPr lang="en-US" sz="2000" dirty="0"/>
          </a:p>
          <a:p>
            <a:pPr lvl="1"/>
            <a:r>
              <a:rPr lang="en-US" sz="2000" dirty="0"/>
              <a:t>1</a:t>
            </a:r>
            <a:r>
              <a:rPr lang="en-US" sz="2000" baseline="30000" dirty="0"/>
              <a:t>st</a:t>
            </a:r>
            <a:r>
              <a:rPr lang="en-US" sz="2000" dirty="0"/>
              <a:t> 3 External Corrugations and Their Spacing</a:t>
            </a:r>
          </a:p>
          <a:p>
            <a:pPr lvl="2">
              <a:buNone/>
            </a:pPr>
            <a:endParaRPr lang="en-US" dirty="0"/>
          </a:p>
        </p:txBody>
      </p:sp>
      <p:sp>
        <p:nvSpPr>
          <p:cNvPr id="717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626261E-D2ED-4603-935D-7EDA3EECD655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Small Reflector BOR-MoM Design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364E72E6-5145-4134-88A3-2D550454B07C}" type="slidenum">
              <a:rPr lang="en-GB"/>
              <a:pPr>
                <a:defRPr/>
              </a:pPr>
              <a:t>12</a:t>
            </a:fld>
            <a:endParaRPr lang="en-GB"/>
          </a:p>
        </p:txBody>
      </p:sp>
      <p:pic>
        <p:nvPicPr>
          <p:cNvPr id="13317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8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70603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Small Reflector BOR-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MoM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Design CHAMP Optimization</a:t>
            </a:r>
          </a:p>
        </p:txBody>
      </p:sp>
      <p:pic>
        <p:nvPicPr>
          <p:cNvPr id="10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6934200" y="38100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01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626261E-D2ED-4603-935D-7EDA3EECD655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Small Reflector BOR-MoM Design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384F2A22-7950-4465-834B-5AB9561ED367}" type="slidenum">
              <a:rPr lang="en-GB"/>
              <a:pPr>
                <a:defRPr/>
              </a:pPr>
              <a:t>13</a:t>
            </a:fld>
            <a:endParaRPr lang="en-GB"/>
          </a:p>
        </p:txBody>
      </p:sp>
      <p:pic>
        <p:nvPicPr>
          <p:cNvPr id="1434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680545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Small Reflector BOR-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MoM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Design Initial Optimization</a:t>
            </a:r>
          </a:p>
        </p:txBody>
      </p:sp>
      <p:pic>
        <p:nvPicPr>
          <p:cNvPr id="7" name="Picture 6" descr="tur-62-ADE_final_feed_sub.png"/>
          <p:cNvPicPr/>
          <p:nvPr/>
        </p:nvPicPr>
        <p:blipFill>
          <a:blip r:embed="rId6" cstate="print"/>
          <a:srcRect t="39182" r="32051"/>
          <a:stretch>
            <a:fillRect/>
          </a:stretch>
        </p:blipFill>
        <p:spPr>
          <a:xfrm>
            <a:off x="304800" y="1447800"/>
            <a:ext cx="4038600" cy="2998787"/>
          </a:xfrm>
          <a:prstGeom prst="rect">
            <a:avLst/>
          </a:prstGeom>
        </p:spPr>
      </p:pic>
      <p:pic>
        <p:nvPicPr>
          <p:cNvPr id="8" name="Picture 7" descr="final_feed_subrefl-a.png"/>
          <p:cNvPicPr/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3581400" y="3200400"/>
            <a:ext cx="5257800" cy="3200400"/>
          </a:xfrm>
          <a:prstGeom prst="rect">
            <a:avLst/>
          </a:prstGeom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7315200" y="27432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65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626261E-D2ED-4603-935D-7EDA3EECD655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Small Reflector BOR-MoM Design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A68C8A58-F3D0-4BED-B4E2-993DF7C4E237}" type="slidenum">
              <a:rPr lang="en-GB"/>
              <a:pPr>
                <a:defRPr/>
              </a:pPr>
              <a:t>14</a:t>
            </a:fld>
            <a:endParaRPr lang="en-GB"/>
          </a:p>
        </p:txBody>
      </p:sp>
      <p:pic>
        <p:nvPicPr>
          <p:cNvPr id="15365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6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699024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Add Dielectric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Subreflector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Support Cone, Re-Optimize</a:t>
            </a:r>
          </a:p>
        </p:txBody>
      </p:sp>
      <p:pic>
        <p:nvPicPr>
          <p:cNvPr id="7" name="Picture 6" descr="tur-62-ADE_sc_1st opt.png"/>
          <p:cNvPicPr/>
          <p:nvPr/>
        </p:nvPicPr>
        <p:blipFill>
          <a:blip r:embed="rId6" cstate="print"/>
          <a:srcRect t="20090" r="16667"/>
          <a:stretch>
            <a:fillRect/>
          </a:stretch>
        </p:blipFill>
        <p:spPr>
          <a:xfrm>
            <a:off x="1447800" y="1371600"/>
            <a:ext cx="6096000" cy="5029200"/>
          </a:xfrm>
          <a:prstGeom prst="rect">
            <a:avLst/>
          </a:prstGeom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5486400" y="47244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758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626261E-D2ED-4603-935D-7EDA3EECD655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Small Reflector BOR-MoM Design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E782268A-7983-4AC4-BA4A-F490B253FF68}" type="slidenum">
              <a:rPr lang="en-GB"/>
              <a:pPr>
                <a:defRPr/>
              </a:pPr>
              <a:t>15</a:t>
            </a:fld>
            <a:endParaRPr lang="en-GB"/>
          </a:p>
        </p:txBody>
      </p:sp>
      <p:pic>
        <p:nvPicPr>
          <p:cNvPr id="16389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65284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Input File to CHSCONE.EXE Dielectric Support Cone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09600" y="1447800"/>
            <a:ext cx="8312532" cy="40626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chscone1t.txt</a:t>
            </a:r>
          </a:p>
          <a:p>
            <a:r>
              <a:rPr lang="en-US" sz="2400" dirty="0"/>
              <a:t>3				units: mm</a:t>
            </a:r>
          </a:p>
          <a:p>
            <a:r>
              <a:rPr lang="en-US" sz="2400" dirty="0" err="1"/>
              <a:t>support_cone</a:t>
            </a:r>
            <a:endParaRPr lang="en-US" sz="2400" dirty="0"/>
          </a:p>
          <a:p>
            <a:r>
              <a:rPr lang="en-US" sz="2400" dirty="0"/>
              <a:t>2.9,1.0,.004	dielectric constant, </a:t>
            </a:r>
            <a:r>
              <a:rPr lang="en-US" sz="2400" dirty="0" err="1"/>
              <a:t>permability</a:t>
            </a:r>
            <a:r>
              <a:rPr lang="en-US" sz="2400" dirty="0"/>
              <a:t>, loss tangent</a:t>
            </a:r>
          </a:p>
          <a:p>
            <a:r>
              <a:rPr lang="en-US" sz="2400" dirty="0"/>
              <a:t>2.5				thickness</a:t>
            </a:r>
          </a:p>
          <a:p>
            <a:r>
              <a:rPr lang="en-US" sz="2400" dirty="0"/>
              <a:t>18.567			inner radius of horn</a:t>
            </a:r>
          </a:p>
          <a:p>
            <a:r>
              <a:rPr lang="en-US" sz="2400" dirty="0"/>
              <a:t>82.5,10			</a:t>
            </a:r>
            <a:r>
              <a:rPr lang="en-US" sz="2400" dirty="0" err="1"/>
              <a:t>subreflector</a:t>
            </a:r>
            <a:r>
              <a:rPr lang="en-US" sz="2400" dirty="0"/>
              <a:t> diameter, # in </a:t>
            </a:r>
            <a:r>
              <a:rPr lang="en-US" sz="2400" dirty="0" err="1"/>
              <a:t>spline</a:t>
            </a:r>
            <a:endParaRPr lang="en-US" sz="2400" dirty="0"/>
          </a:p>
          <a:p>
            <a:r>
              <a:rPr lang="en-US" sz="2400" dirty="0"/>
              <a:t>1.5				</a:t>
            </a:r>
            <a:r>
              <a:rPr lang="en-US" sz="2400" dirty="0" err="1"/>
              <a:t>subreflector</a:t>
            </a:r>
            <a:r>
              <a:rPr lang="en-US" sz="2400" dirty="0"/>
              <a:t> support extension</a:t>
            </a:r>
          </a:p>
          <a:p>
            <a:r>
              <a:rPr lang="en-US" sz="2400" dirty="0"/>
              <a:t>1.5				support depth at </a:t>
            </a:r>
            <a:r>
              <a:rPr lang="en-US" sz="2400" dirty="0" err="1"/>
              <a:t>subreflector</a:t>
            </a:r>
            <a:endParaRPr lang="en-US" sz="2400" dirty="0"/>
          </a:p>
          <a:p>
            <a:r>
              <a:rPr lang="en-US" sz="2400" dirty="0"/>
              <a:t>1.5				support along horn</a:t>
            </a:r>
          </a:p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33400" y="5791200"/>
            <a:ext cx="76663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Generates addition to CHAMP geometry.tor file</a:t>
            </a:r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239000" y="18288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17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626261E-D2ED-4603-935D-7EDA3EECD655}" type="datetime1">
              <a:rPr lang="en-GB"/>
              <a:pPr>
                <a:defRPr/>
              </a:pPr>
              <a:t>17/10/2023</a:t>
            </a:fld>
            <a:endParaRPr lang="en-GB" dirty="0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Small Reflector BOR-</a:t>
            </a:r>
            <a:r>
              <a:rPr lang="en-US" dirty="0" err="1"/>
              <a:t>MoM</a:t>
            </a:r>
            <a:r>
              <a:rPr lang="en-US" dirty="0"/>
              <a:t> Design</a:t>
            </a:r>
            <a:endParaRPr lang="en-GB" sz="700" dirty="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Page </a:t>
            </a:r>
            <a:fld id="{D39E091D-C28E-4539-BE18-D0948105A4B2}" type="slidenum">
              <a:rPr lang="en-GB"/>
              <a:pPr>
                <a:defRPr/>
              </a:pPr>
              <a:t>16</a:t>
            </a:fld>
            <a:endParaRPr lang="en-GB" dirty="0"/>
          </a:p>
        </p:txBody>
      </p:sp>
      <p:pic>
        <p:nvPicPr>
          <p:cNvPr id="17413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4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77275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Elements of geometry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bor_mesh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for Dielectric Support Cone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638800" y="914400"/>
            <a:ext cx="3328155" cy="58169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200" dirty="0" err="1"/>
              <a:t>support_cone</a:t>
            </a:r>
            <a:r>
              <a:rPr lang="en-US" sz="1200" dirty="0"/>
              <a:t>         </a:t>
            </a:r>
            <a:r>
              <a:rPr lang="en-US" sz="1200" dirty="0" err="1"/>
              <a:t>bor_mesh</a:t>
            </a:r>
            <a:endParaRPr lang="en-US" sz="1200" dirty="0"/>
          </a:p>
          <a:p>
            <a:r>
              <a:rPr lang="en-US" sz="1200" dirty="0"/>
              <a:t>(</a:t>
            </a:r>
          </a:p>
          <a:p>
            <a:r>
              <a:rPr lang="en-US" sz="1200" dirty="0"/>
              <a:t>  regions           : table</a:t>
            </a:r>
          </a:p>
          <a:p>
            <a:r>
              <a:rPr lang="en-US" sz="1200" dirty="0"/>
              <a:t>   (</a:t>
            </a:r>
          </a:p>
          <a:p>
            <a:r>
              <a:rPr lang="en-US" sz="1200" dirty="0"/>
              <a:t>        1  2.9000E+00  1.0000E+00  4.0000E-03</a:t>
            </a:r>
          </a:p>
          <a:p>
            <a:r>
              <a:rPr lang="en-US" sz="1200" dirty="0"/>
              <a:t>   ),</a:t>
            </a:r>
          </a:p>
          <a:p>
            <a:r>
              <a:rPr lang="en-US" sz="1200" dirty="0"/>
              <a:t>  nodes             : table</a:t>
            </a:r>
          </a:p>
          <a:p>
            <a:r>
              <a:rPr lang="en-US" sz="1200" dirty="0"/>
              <a:t>   (</a:t>
            </a:r>
          </a:p>
          <a:p>
            <a:r>
              <a:rPr lang="en-US" sz="1200" dirty="0"/>
              <a:t>     1   "ref(ZSC1)"   "ref(RSC1)"</a:t>
            </a:r>
          </a:p>
          <a:p>
            <a:r>
              <a:rPr lang="en-US" sz="1200" dirty="0"/>
              <a:t>     2   "ref(ZSC2)"   "ref(RSC2)"</a:t>
            </a:r>
          </a:p>
          <a:p>
            <a:r>
              <a:rPr lang="en-US" sz="1200" dirty="0"/>
              <a:t>     3   "ref(ZSC3)"   "ref(RSC3)"</a:t>
            </a:r>
          </a:p>
          <a:p>
            <a:r>
              <a:rPr lang="en-US" sz="1200" dirty="0"/>
              <a:t>     4   "ref(ZSC4)"   "ref(RSC4)"</a:t>
            </a:r>
          </a:p>
          <a:p>
            <a:r>
              <a:rPr lang="en-US" sz="1200" dirty="0"/>
              <a:t>     5   "ref(ZSC5)"   "ref(RSC5)"</a:t>
            </a:r>
          </a:p>
          <a:p>
            <a:r>
              <a:rPr lang="en-US" sz="1200" dirty="0"/>
              <a:t>     6   "ref(ZSC6)"   "ref(RSC6)"</a:t>
            </a:r>
          </a:p>
          <a:p>
            <a:r>
              <a:rPr lang="en-US" sz="1200" dirty="0"/>
              <a:t>     7   "ref(ZSC7)"   "ref(RSC7)"</a:t>
            </a:r>
          </a:p>
          <a:p>
            <a:r>
              <a:rPr lang="en-US" sz="1200" dirty="0"/>
              <a:t>     8   "ref(ZSC8)"   "ref(RSC8)"</a:t>
            </a:r>
          </a:p>
          <a:p>
            <a:r>
              <a:rPr lang="en-US" sz="1200" dirty="0"/>
              <a:t>    ),</a:t>
            </a:r>
          </a:p>
          <a:p>
            <a:r>
              <a:rPr lang="en-US" sz="1200" dirty="0"/>
              <a:t>  </a:t>
            </a:r>
            <a:r>
              <a:rPr lang="en-US" sz="1200" dirty="0" err="1"/>
              <a:t>linear_segments</a:t>
            </a:r>
            <a:r>
              <a:rPr lang="en-US" sz="1200" dirty="0"/>
              <a:t>        : table</a:t>
            </a:r>
          </a:p>
          <a:p>
            <a:r>
              <a:rPr lang="en-US" sz="1200" dirty="0"/>
              <a:t>    (</a:t>
            </a:r>
          </a:p>
          <a:p>
            <a:endParaRPr lang="en-US" sz="1200" dirty="0"/>
          </a:p>
          <a:p>
            <a:r>
              <a:rPr lang="en-US" sz="1200" dirty="0"/>
              <a:t>    1   1   2   0   1   -1.0   0.0</a:t>
            </a:r>
          </a:p>
          <a:p>
            <a:r>
              <a:rPr lang="en-US" sz="1200" dirty="0"/>
              <a:t>    1   2   3   0   1    0.0   0.0</a:t>
            </a:r>
          </a:p>
          <a:p>
            <a:r>
              <a:rPr lang="en-US" sz="1200" dirty="0"/>
              <a:t>    1   3   4   0   1   -1.0   0.0</a:t>
            </a:r>
          </a:p>
          <a:p>
            <a:r>
              <a:rPr lang="en-US" sz="1200" dirty="0"/>
              <a:t>    1   4   5   0   1   -1.0   0.0</a:t>
            </a:r>
          </a:p>
          <a:p>
            <a:r>
              <a:rPr lang="en-US" sz="1200" dirty="0"/>
              <a:t>    1   5   6   0   1   -1.0   0.0</a:t>
            </a:r>
          </a:p>
          <a:p>
            <a:r>
              <a:rPr lang="en-US" sz="1200" dirty="0"/>
              <a:t>    1   6   7   0   1    0.0   0.0</a:t>
            </a:r>
          </a:p>
          <a:p>
            <a:r>
              <a:rPr lang="en-US" sz="1200" dirty="0"/>
              <a:t>    1   7   8   0   1    0.0   0.0</a:t>
            </a:r>
          </a:p>
          <a:p>
            <a:r>
              <a:rPr lang="en-US" sz="1200" dirty="0"/>
              <a:t>    ),</a:t>
            </a:r>
          </a:p>
          <a:p>
            <a:r>
              <a:rPr lang="en-US" sz="1200" dirty="0"/>
              <a:t>  </a:t>
            </a:r>
            <a:r>
              <a:rPr lang="en-US" sz="1200" dirty="0" err="1"/>
              <a:t>length_unit</a:t>
            </a:r>
            <a:r>
              <a:rPr lang="en-US" sz="1200" dirty="0"/>
              <a:t>       : mm</a:t>
            </a:r>
          </a:p>
          <a:p>
            <a:r>
              <a:rPr lang="en-US" sz="1200" dirty="0"/>
              <a:t>  )</a:t>
            </a:r>
          </a:p>
          <a:p>
            <a:endParaRPr lang="en-US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152400" y="990600"/>
            <a:ext cx="5458995" cy="526297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200" dirty="0"/>
              <a:t>ZSC2  </a:t>
            </a:r>
            <a:r>
              <a:rPr lang="en-US" sz="1200" dirty="0" err="1"/>
              <a:t>real_variable</a:t>
            </a:r>
            <a:endParaRPr lang="en-US" sz="1200" dirty="0"/>
          </a:p>
          <a:p>
            <a:r>
              <a:rPr lang="en-US" sz="1200" dirty="0"/>
              <a:t>(</a:t>
            </a:r>
          </a:p>
          <a:p>
            <a:r>
              <a:rPr lang="en-US" sz="1200" dirty="0"/>
              <a:t>  value            :  "ref(ZSUB10)+ref(Z_FOCAL_POINT)"</a:t>
            </a:r>
          </a:p>
          <a:p>
            <a:r>
              <a:rPr lang="en-US" sz="1200" dirty="0"/>
              <a:t>)</a:t>
            </a:r>
          </a:p>
          <a:p>
            <a:r>
              <a:rPr lang="en-US" sz="1200" dirty="0"/>
              <a:t>ALSC  </a:t>
            </a:r>
            <a:r>
              <a:rPr lang="en-US" sz="1200" dirty="0" err="1"/>
              <a:t>real_variable</a:t>
            </a:r>
            <a:endParaRPr lang="en-US" sz="1200" dirty="0"/>
          </a:p>
          <a:p>
            <a:r>
              <a:rPr lang="en-US" sz="1200" dirty="0"/>
              <a:t>(</a:t>
            </a:r>
          </a:p>
          <a:p>
            <a:r>
              <a:rPr lang="en-US" sz="1200" dirty="0"/>
              <a:t>  value            :  "SQRT((ref(ZSC2)-ref(ZSC1))**2+(ref(RSC2)-ref(RSC1))**2)"</a:t>
            </a:r>
          </a:p>
          <a:p>
            <a:r>
              <a:rPr lang="en-US" sz="1200" dirty="0"/>
              <a:t>)</a:t>
            </a:r>
          </a:p>
          <a:p>
            <a:r>
              <a:rPr lang="en-US" sz="1200" dirty="0"/>
              <a:t>UZSC  </a:t>
            </a:r>
            <a:r>
              <a:rPr lang="en-US" sz="1200" dirty="0" err="1"/>
              <a:t>real_variable</a:t>
            </a:r>
            <a:endParaRPr lang="en-US" sz="1200" dirty="0"/>
          </a:p>
          <a:p>
            <a:r>
              <a:rPr lang="en-US" sz="1200" dirty="0"/>
              <a:t>(</a:t>
            </a:r>
          </a:p>
          <a:p>
            <a:r>
              <a:rPr lang="en-US" sz="1200" dirty="0"/>
              <a:t>  value            :  "(ref(ZSC2)-ref(ZSC1))/ref(ALSC)"</a:t>
            </a:r>
          </a:p>
          <a:p>
            <a:r>
              <a:rPr lang="en-US" sz="1200" dirty="0"/>
              <a:t>)</a:t>
            </a:r>
          </a:p>
          <a:p>
            <a:r>
              <a:rPr lang="en-US" sz="1200" dirty="0"/>
              <a:t>URSC  </a:t>
            </a:r>
            <a:r>
              <a:rPr lang="en-US" sz="1200" dirty="0" err="1"/>
              <a:t>real_variable</a:t>
            </a:r>
            <a:endParaRPr lang="en-US" sz="1200" dirty="0"/>
          </a:p>
          <a:p>
            <a:r>
              <a:rPr lang="en-US" sz="1200" dirty="0"/>
              <a:t>(</a:t>
            </a:r>
          </a:p>
          <a:p>
            <a:r>
              <a:rPr lang="en-US" sz="1200" dirty="0"/>
              <a:t>  value            :  "(ref(RSC2)-ref(RSC1))/ref(ALSC)"</a:t>
            </a:r>
          </a:p>
          <a:p>
            <a:r>
              <a:rPr lang="en-US" sz="1200" dirty="0"/>
              <a:t>)</a:t>
            </a:r>
          </a:p>
          <a:p>
            <a:r>
              <a:rPr lang="en-US" sz="1200" dirty="0"/>
              <a:t>ZSC4  </a:t>
            </a:r>
            <a:r>
              <a:rPr lang="en-US" sz="1200" dirty="0" err="1"/>
              <a:t>real_variable</a:t>
            </a:r>
            <a:endParaRPr lang="en-US" sz="1200" dirty="0"/>
          </a:p>
          <a:p>
            <a:r>
              <a:rPr lang="en-US" sz="1200" dirty="0"/>
              <a:t>(</a:t>
            </a:r>
          </a:p>
          <a:p>
            <a:r>
              <a:rPr lang="en-US" sz="1200" dirty="0"/>
              <a:t>  value            :  "ref(ZSC2)+ref(DEPTH)"</a:t>
            </a:r>
          </a:p>
          <a:p>
            <a:r>
              <a:rPr lang="en-US" sz="1200" dirty="0"/>
              <a:t>)</a:t>
            </a:r>
          </a:p>
          <a:p>
            <a:r>
              <a:rPr lang="en-US" sz="1200" dirty="0"/>
              <a:t>RSC5  </a:t>
            </a:r>
            <a:r>
              <a:rPr lang="en-US" sz="1200" dirty="0" err="1"/>
              <a:t>real_variable</a:t>
            </a:r>
            <a:endParaRPr lang="en-US" sz="1200" dirty="0"/>
          </a:p>
          <a:p>
            <a:r>
              <a:rPr lang="en-US" sz="1200" dirty="0"/>
              <a:t>(</a:t>
            </a:r>
          </a:p>
          <a:p>
            <a:r>
              <a:rPr lang="en-US" sz="1200" dirty="0"/>
              <a:t>  value            :  "ref(RSC2)+(ref(TSC1)+ref(URSC)*ref(DEPTH))/ref(UZSC)"</a:t>
            </a:r>
          </a:p>
          <a:p>
            <a:r>
              <a:rPr lang="en-US" sz="1200" dirty="0"/>
              <a:t>)</a:t>
            </a:r>
          </a:p>
          <a:p>
            <a:r>
              <a:rPr lang="en-US" sz="1200" dirty="0"/>
              <a:t>RSC6  </a:t>
            </a:r>
            <a:r>
              <a:rPr lang="en-US" sz="1200" dirty="0" err="1"/>
              <a:t>real_variable</a:t>
            </a:r>
            <a:endParaRPr lang="en-US" sz="1200" dirty="0"/>
          </a:p>
          <a:p>
            <a:r>
              <a:rPr lang="en-US" sz="1200" dirty="0"/>
              <a:t>(</a:t>
            </a:r>
          </a:p>
          <a:p>
            <a:r>
              <a:rPr lang="en-US" sz="1200" dirty="0"/>
              <a:t>  value            : "def(RW1)+(ref(TSC1)-ref(URSC)*ref(HSL))/ref(UZSC)"</a:t>
            </a:r>
          </a:p>
          <a:p>
            <a:r>
              <a:rPr lang="en-US" sz="1200" dirty="0"/>
              <a:t>)</a:t>
            </a:r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24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626261E-D2ED-4603-935D-7EDA3EECD655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Small Reflector BOR-MoM Design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BCA7F847-2518-4A5F-A68C-E9A950D3F6C6}" type="slidenum">
              <a:rPr lang="en-GB"/>
              <a:pPr>
                <a:defRPr/>
              </a:pPr>
              <a:t>17</a:t>
            </a:fld>
            <a:endParaRPr lang="en-GB"/>
          </a:p>
        </p:txBody>
      </p:sp>
      <p:pic>
        <p:nvPicPr>
          <p:cNvPr id="18437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8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67623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Modifications to geometry.tor file for Dielectric Cone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1295400"/>
            <a:ext cx="8552341" cy="187743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400" dirty="0"/>
              <a:t>horn  </a:t>
            </a:r>
            <a:r>
              <a:rPr lang="en-US" sz="1400" dirty="0" err="1"/>
              <a:t>combined_horn_section</a:t>
            </a:r>
            <a:r>
              <a:rPr lang="en-US" sz="1400" dirty="0"/>
              <a:t>  </a:t>
            </a:r>
          </a:p>
          <a:p>
            <a:r>
              <a:rPr lang="en-US" sz="1400" dirty="0"/>
              <a:t>(</a:t>
            </a:r>
          </a:p>
          <a:p>
            <a:r>
              <a:rPr lang="en-US" sz="1400" dirty="0"/>
              <a:t>  </a:t>
            </a:r>
            <a:r>
              <a:rPr lang="en-US" sz="1400" dirty="0" err="1"/>
              <a:t>horn_sections</a:t>
            </a:r>
            <a:r>
              <a:rPr lang="en-US" sz="1400" dirty="0"/>
              <a:t>    : sequence(ref(</a:t>
            </a:r>
            <a:r>
              <a:rPr lang="en-US" sz="1400" dirty="0" err="1"/>
              <a:t>circular_waveguide_section</a:t>
            </a:r>
            <a:r>
              <a:rPr lang="en-US" sz="1400" dirty="0"/>
              <a:t>),ref(</a:t>
            </a:r>
            <a:r>
              <a:rPr lang="en-US" sz="1400" dirty="0" err="1"/>
              <a:t>smooth_horn_section</a:t>
            </a:r>
            <a:r>
              <a:rPr lang="en-US" sz="1400" dirty="0"/>
              <a:t>),</a:t>
            </a:r>
          </a:p>
          <a:p>
            <a:r>
              <a:rPr lang="en-US" sz="1400" dirty="0"/>
              <a:t>ref(smooth_horn_section_0001)),</a:t>
            </a:r>
          </a:p>
          <a:p>
            <a:r>
              <a:rPr lang="en-US" sz="1400" dirty="0"/>
              <a:t>  </a:t>
            </a:r>
            <a:r>
              <a:rPr lang="en-US" sz="1400" dirty="0" err="1"/>
              <a:t>scatterers</a:t>
            </a:r>
            <a:r>
              <a:rPr lang="en-US" sz="1400" dirty="0"/>
              <a:t>       : sequence(ref(</a:t>
            </a:r>
            <a:r>
              <a:rPr lang="en-US" sz="1400" dirty="0" err="1"/>
              <a:t>horn_exterior</a:t>
            </a:r>
            <a:r>
              <a:rPr lang="en-US" sz="1400" dirty="0"/>
              <a:t>),ref(</a:t>
            </a:r>
            <a:r>
              <a:rPr lang="en-US" sz="1400" dirty="0" err="1"/>
              <a:t>ring_focus_sub_reflector</a:t>
            </a:r>
            <a:r>
              <a:rPr lang="en-US" sz="1400" dirty="0"/>
              <a:t>),ref(</a:t>
            </a:r>
            <a:r>
              <a:rPr lang="en-US" sz="1400" dirty="0" err="1"/>
              <a:t>ring_focus_main_reflector</a:t>
            </a:r>
            <a:r>
              <a:rPr lang="en-US" sz="1400" dirty="0"/>
              <a:t>),</a:t>
            </a:r>
          </a:p>
          <a:p>
            <a:r>
              <a:rPr lang="en-US" sz="1400" dirty="0">
                <a:solidFill>
                  <a:srgbClr val="FF0000"/>
                </a:solidFill>
              </a:rPr>
              <a:t>ref(</a:t>
            </a:r>
            <a:r>
              <a:rPr lang="en-US" sz="1400" dirty="0" err="1">
                <a:solidFill>
                  <a:srgbClr val="FF0000"/>
                </a:solidFill>
              </a:rPr>
              <a:t>support_cone</a:t>
            </a:r>
            <a:r>
              <a:rPr lang="en-US" sz="1400" dirty="0">
                <a:solidFill>
                  <a:srgbClr val="FF0000"/>
                </a:solidFill>
              </a:rPr>
              <a:t>)</a:t>
            </a:r>
            <a:r>
              <a:rPr lang="en-US" sz="1400" dirty="0"/>
              <a:t>)</a:t>
            </a:r>
          </a:p>
          <a:p>
            <a:r>
              <a:rPr lang="en-US" sz="1400" dirty="0"/>
              <a:t>)</a:t>
            </a:r>
          </a:p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57200" y="3200400"/>
            <a:ext cx="4081567" cy="310854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400" dirty="0" err="1"/>
              <a:t>horn_exterior</a:t>
            </a:r>
            <a:r>
              <a:rPr lang="en-US" sz="1400" dirty="0"/>
              <a:t>  </a:t>
            </a:r>
            <a:r>
              <a:rPr lang="en-US" sz="1400" dirty="0" err="1"/>
              <a:t>circular_symmetric_horn_exterior</a:t>
            </a:r>
            <a:r>
              <a:rPr lang="en-US" sz="1400" dirty="0"/>
              <a:t>  </a:t>
            </a:r>
          </a:p>
          <a:p>
            <a:r>
              <a:rPr lang="en-US" sz="1400" dirty="0"/>
              <a:t>(</a:t>
            </a:r>
          </a:p>
          <a:p>
            <a:r>
              <a:rPr lang="en-US" sz="1400" dirty="0"/>
              <a:t>  </a:t>
            </a:r>
            <a:r>
              <a:rPr lang="en-US" sz="1400" dirty="0" err="1"/>
              <a:t>snap_to_aperture</a:t>
            </a:r>
            <a:r>
              <a:rPr lang="en-US" sz="1400" dirty="0"/>
              <a:t> : </a:t>
            </a:r>
            <a:r>
              <a:rPr lang="en-US" sz="1400" dirty="0">
                <a:solidFill>
                  <a:srgbClr val="FF0000"/>
                </a:solidFill>
              </a:rPr>
              <a:t>off</a:t>
            </a:r>
            <a:r>
              <a:rPr lang="en-US" sz="1400" dirty="0"/>
              <a:t>,</a:t>
            </a:r>
          </a:p>
          <a:p>
            <a:r>
              <a:rPr lang="en-US" sz="1400" dirty="0"/>
              <a:t>  </a:t>
            </a:r>
            <a:r>
              <a:rPr lang="en-US" sz="1400" dirty="0" err="1"/>
              <a:t>length_unit</a:t>
            </a:r>
            <a:r>
              <a:rPr lang="en-US" sz="1400" dirty="0"/>
              <a:t>      : mm,</a:t>
            </a:r>
          </a:p>
          <a:p>
            <a:r>
              <a:rPr lang="en-US" sz="1400" dirty="0"/>
              <a:t>  nodes            : table</a:t>
            </a:r>
          </a:p>
          <a:p>
            <a:r>
              <a:rPr lang="en-US" sz="1400" dirty="0"/>
              <a:t>    (</a:t>
            </a:r>
          </a:p>
          <a:p>
            <a:r>
              <a:rPr lang="en-US" sz="1400" dirty="0"/>
              <a:t>    "-ref(ZW1)"  "ref(RW1)"  </a:t>
            </a:r>
          </a:p>
          <a:p>
            <a:r>
              <a:rPr lang="en-US" sz="1400" dirty="0"/>
              <a:t>    "-ref(ZC1)"  "ref(RC1)"  </a:t>
            </a:r>
          </a:p>
          <a:p>
            <a:r>
              <a:rPr lang="en-US" sz="1400" dirty="0"/>
              <a:t>    "-ref(ZC1)"  "ref(RC1)+ref(C1)"  </a:t>
            </a:r>
          </a:p>
          <a:p>
            <a:r>
              <a:rPr lang="en-US" sz="1400" dirty="0"/>
              <a:t>    "-ref(ZC1)-ref(CT)"  "ref(RC1)+ref(C1)"  </a:t>
            </a:r>
          </a:p>
          <a:p>
            <a:r>
              <a:rPr lang="en-US" sz="1400" dirty="0"/>
              <a:t>    "-ref(ZC1)-ref(CT)"  "ref(RC1)"  </a:t>
            </a:r>
          </a:p>
          <a:p>
            <a:r>
              <a:rPr lang="en-US" sz="1400" dirty="0"/>
              <a:t>    "-ref(ZC2)"  "ref(RC2)"  </a:t>
            </a:r>
          </a:p>
          <a:p>
            <a:r>
              <a:rPr lang="en-US" sz="1400" dirty="0"/>
              <a:t>    "-ref(ZC2)"  "ref(RC2)+ref(C2)"  </a:t>
            </a:r>
          </a:p>
          <a:p>
            <a:r>
              <a:rPr lang="en-US" sz="1400" dirty="0"/>
              <a:t>    "-ref(ZC2)-ref(CT)"  "ref(RC2)+ref(C2)" 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724400" y="3200400"/>
            <a:ext cx="1954381" cy="23083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400" dirty="0"/>
              <a:t>RW1  </a:t>
            </a:r>
            <a:r>
              <a:rPr lang="en-US" sz="1400" dirty="0" err="1"/>
              <a:t>real_variable</a:t>
            </a:r>
            <a:r>
              <a:rPr lang="en-US" sz="1400" dirty="0"/>
              <a:t>  </a:t>
            </a:r>
          </a:p>
          <a:p>
            <a:r>
              <a:rPr lang="en-US" sz="1400" dirty="0"/>
              <a:t>(</a:t>
            </a:r>
          </a:p>
          <a:p>
            <a:r>
              <a:rPr lang="en-US" sz="1400" dirty="0"/>
              <a:t>  value            : 19.567</a:t>
            </a:r>
          </a:p>
          <a:p>
            <a:r>
              <a:rPr lang="en-US" sz="1400" dirty="0"/>
              <a:t>)</a:t>
            </a:r>
          </a:p>
          <a:p>
            <a:r>
              <a:rPr lang="en-US" sz="1400" dirty="0"/>
              <a:t> </a:t>
            </a:r>
          </a:p>
          <a:p>
            <a:r>
              <a:rPr lang="en-US" sz="1400" dirty="0"/>
              <a:t>ZW1  </a:t>
            </a:r>
            <a:r>
              <a:rPr lang="en-US" sz="1400" dirty="0" err="1"/>
              <a:t>real_variable</a:t>
            </a:r>
            <a:r>
              <a:rPr lang="en-US" sz="1400" dirty="0"/>
              <a:t>  </a:t>
            </a:r>
          </a:p>
          <a:p>
            <a:r>
              <a:rPr lang="en-US" sz="1400" dirty="0"/>
              <a:t>(</a:t>
            </a:r>
          </a:p>
          <a:p>
            <a:r>
              <a:rPr lang="en-US" sz="1400" dirty="0"/>
              <a:t>  value            : </a:t>
            </a:r>
            <a:r>
              <a:rPr lang="en-US" sz="1400" dirty="0">
                <a:solidFill>
                  <a:srgbClr val="FF0000"/>
                </a:solidFill>
              </a:rPr>
              <a:t>1.5</a:t>
            </a:r>
          </a:p>
          <a:p>
            <a:r>
              <a:rPr lang="en-US" sz="1400" dirty="0"/>
              <a:t>)</a:t>
            </a:r>
          </a:p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724400" y="5867400"/>
            <a:ext cx="4221027" cy="30777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400" dirty="0"/>
              <a:t> </a:t>
            </a:r>
            <a:r>
              <a:rPr lang="en-US" sz="1400" dirty="0" err="1"/>
              <a:t>struct</a:t>
            </a:r>
            <a:r>
              <a:rPr lang="en-US" sz="1400" dirty="0"/>
              <a:t>(</a:t>
            </a:r>
            <a:r>
              <a:rPr lang="en-US" sz="1400" dirty="0" err="1"/>
              <a:t>variable_object</a:t>
            </a:r>
            <a:r>
              <a:rPr lang="en-US" sz="1400" dirty="0"/>
              <a:t>: ref(D1), min: 2.0, max: 7.0),</a:t>
            </a:r>
          </a:p>
        </p:txBody>
      </p:sp>
      <p:pic>
        <p:nvPicPr>
          <p:cNvPr id="1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696200" y="42672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487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626261E-D2ED-4603-935D-7EDA3EECD655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Small Reflector BOR-MoM Design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A422F37D-1AD5-4B83-A2DA-E77856250550}" type="slidenum">
              <a:rPr lang="en-GB"/>
              <a:pPr>
                <a:defRPr/>
              </a:pPr>
              <a:t>18</a:t>
            </a:fld>
            <a:endParaRPr lang="en-GB"/>
          </a:p>
        </p:txBody>
      </p:sp>
      <p:pic>
        <p:nvPicPr>
          <p:cNvPr id="1946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68904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Pattern of Optimized Antenna including Support Cone</a:t>
            </a:r>
          </a:p>
        </p:txBody>
      </p:sp>
      <p:pic>
        <p:nvPicPr>
          <p:cNvPr id="7" name="Picture 6" descr="final-3-opt-incl-diel-cone-pat-frontlobe.png"/>
          <p:cNvPicPr/>
          <p:nvPr/>
        </p:nvPicPr>
        <p:blipFill>
          <a:blip r:embed="rId6" cstate="print"/>
          <a:srcRect r="13331"/>
          <a:stretch>
            <a:fillRect/>
          </a:stretch>
        </p:blipFill>
        <p:spPr>
          <a:xfrm>
            <a:off x="-1" y="1295400"/>
            <a:ext cx="6858000" cy="4572000"/>
          </a:xfrm>
          <a:prstGeom prst="rect">
            <a:avLst/>
          </a:prstGeom>
        </p:spPr>
      </p:pic>
      <p:pic>
        <p:nvPicPr>
          <p:cNvPr id="8" name="Picture 7" descr="tur-62-ADE_final_feed_sub 1st opt.png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895600" y="3733800"/>
            <a:ext cx="5943600" cy="2486025"/>
          </a:xfrm>
          <a:prstGeom prst="rect">
            <a:avLst/>
          </a:prstGeom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077200" y="27432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67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626261E-D2ED-4603-935D-7EDA3EECD655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Small Reflector BOR-MoM Design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8C02123D-F611-49CC-A409-23976A2CC6D0}" type="slidenum">
              <a:rPr lang="en-GB"/>
              <a:pPr>
                <a:defRPr/>
              </a:pPr>
              <a:t>19</a:t>
            </a:fld>
            <a:endParaRPr lang="en-GB"/>
          </a:p>
        </p:txBody>
      </p:sp>
      <p:pic>
        <p:nvPicPr>
          <p:cNvPr id="20485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6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704391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Small Reflector with Sinusoidal Feed Tube Corrugations</a:t>
            </a:r>
          </a:p>
        </p:txBody>
      </p:sp>
      <p:pic>
        <p:nvPicPr>
          <p:cNvPr id="7" name="Picture 6" descr="Feed_init_sine+diel cone-geo.png"/>
          <p:cNvPicPr/>
          <p:nvPr/>
        </p:nvPicPr>
        <p:blipFill>
          <a:blip r:embed="rId6" cstate="print"/>
          <a:srcRect t="15702" r="15385" b="43938"/>
          <a:stretch>
            <a:fillRect/>
          </a:stretch>
        </p:blipFill>
        <p:spPr>
          <a:xfrm>
            <a:off x="381000" y="1295400"/>
            <a:ext cx="5029200" cy="2245042"/>
          </a:xfrm>
          <a:prstGeom prst="rect">
            <a:avLst/>
          </a:prstGeom>
        </p:spPr>
      </p:pic>
      <p:pic>
        <p:nvPicPr>
          <p:cNvPr id="8" name="Picture 7" descr="Feed_init_sine+diel cone-3d.png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286000" y="3581400"/>
            <a:ext cx="6629400" cy="2867025"/>
          </a:xfrm>
          <a:prstGeom prst="rect">
            <a:avLst/>
          </a:prstGeom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7010400" y="20574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15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Section 8-23 Small Reflector Splash Plate BOR-</a:t>
            </a:r>
            <a:r>
              <a:rPr lang="en-US" sz="2400" dirty="0" err="1"/>
              <a:t>MoM</a:t>
            </a:r>
            <a:r>
              <a:rPr lang="en-US" sz="2400" dirty="0"/>
              <a:t> Design </a:t>
            </a:r>
            <a:r>
              <a:rPr lang="en-US" sz="2400" i="1" dirty="0"/>
              <a:t>Modern Antenna Design 2ed.</a:t>
            </a:r>
            <a:r>
              <a:rPr lang="en-US" sz="2400" dirty="0"/>
              <a:t> addition download (website)</a:t>
            </a:r>
          </a:p>
          <a:p>
            <a:pPr>
              <a:buNone/>
            </a:pPr>
            <a:endParaRPr lang="en-US" sz="2400" dirty="0"/>
          </a:p>
          <a:p>
            <a:r>
              <a:rPr lang="en-US" sz="2400" dirty="0"/>
              <a:t>7-3.5 External Wall Horn Corrugations </a:t>
            </a:r>
            <a:r>
              <a:rPr lang="en-US" sz="2400" i="1" dirty="0"/>
              <a:t>Modern Antenna Design 2ed.</a:t>
            </a:r>
            <a:r>
              <a:rPr lang="en-US" sz="2400" dirty="0"/>
              <a:t> addition download (website)</a:t>
            </a:r>
          </a:p>
          <a:p>
            <a:pPr>
              <a:buNone/>
            </a:pPr>
            <a:endParaRPr lang="en-US" sz="2400" dirty="0"/>
          </a:p>
          <a:p>
            <a:r>
              <a:rPr lang="en-US" sz="2400" dirty="0"/>
              <a:t>Start with </a:t>
            </a:r>
            <a:r>
              <a:rPr lang="en-US" sz="2400" dirty="0" err="1"/>
              <a:t>Turrin</a:t>
            </a:r>
            <a:r>
              <a:rPr lang="en-US" sz="2400" dirty="0"/>
              <a:t> Horn Feed (0.62</a:t>
            </a:r>
            <a:r>
              <a:rPr lang="el-GR" sz="2400" dirty="0"/>
              <a:t>λ</a:t>
            </a:r>
            <a:r>
              <a:rPr lang="en-US" sz="2400" dirty="0"/>
              <a:t> diameter) CHAMP model</a:t>
            </a:r>
          </a:p>
          <a:p>
            <a:r>
              <a:rPr lang="en-US" sz="2400" dirty="0"/>
              <a:t>Add variable external Corrugations to </a:t>
            </a:r>
            <a:r>
              <a:rPr lang="en-US" sz="2400" dirty="0" err="1"/>
              <a:t>Turrin</a:t>
            </a:r>
            <a:r>
              <a:rPr lang="en-US" sz="2400" dirty="0"/>
              <a:t> Horn</a:t>
            </a:r>
          </a:p>
          <a:p>
            <a:r>
              <a:rPr lang="en-US" sz="2400" dirty="0"/>
              <a:t>Use Displaced axis reflector with </a:t>
            </a:r>
            <a:r>
              <a:rPr lang="en-US" sz="2400" dirty="0" err="1"/>
              <a:t>spline</a:t>
            </a:r>
            <a:r>
              <a:rPr lang="en-US" sz="2400" dirty="0"/>
              <a:t> defined reflectors</a:t>
            </a:r>
          </a:p>
          <a:p>
            <a:r>
              <a:rPr lang="en-US" sz="2400" dirty="0"/>
              <a:t>Extended exterior of </a:t>
            </a:r>
            <a:r>
              <a:rPr lang="en-US" sz="2400" dirty="0" err="1"/>
              <a:t>Turrin</a:t>
            </a:r>
            <a:r>
              <a:rPr lang="en-US" sz="2400" dirty="0"/>
              <a:t> Horn to Main Reflector Hole</a:t>
            </a:r>
          </a:p>
          <a:p>
            <a:r>
              <a:rPr lang="en-US" sz="2400" dirty="0"/>
              <a:t>Use CHAMP optimization to Design Reflector</a:t>
            </a:r>
          </a:p>
        </p:txBody>
      </p:sp>
      <p:sp>
        <p:nvSpPr>
          <p:cNvPr id="717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626261E-D2ED-4603-935D-7EDA3EECD655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Small Reflector BOR-MoM Design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D7DB2FA5-A1DF-4938-90BB-2D8AB835F5C0}" type="slidenum">
              <a:rPr lang="en-GB"/>
              <a:pPr>
                <a:defRPr/>
              </a:pPr>
              <a:t>2</a:t>
            </a:fld>
            <a:endParaRPr lang="en-GB"/>
          </a:p>
        </p:txBody>
      </p:sp>
      <p:pic>
        <p:nvPicPr>
          <p:cNvPr id="3077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8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4356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chemeClr val="bg1"/>
                </a:solidFill>
                <a:latin typeface="Calibri" pitchFamily="34" charset="0"/>
              </a:rPr>
              <a:t>Small Reflector BOR-MoM Design</a:t>
            </a:r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620000" y="60198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903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626261E-D2ED-4603-935D-7EDA3EECD655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Small Reflector BOR-MoM Design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6460B3B9-D753-43F2-BC1F-6C6FAC07361A}" type="slidenum">
              <a:rPr lang="en-GB"/>
              <a:pPr>
                <a:defRPr/>
              </a:pPr>
              <a:t>20</a:t>
            </a:fld>
            <a:endParaRPr lang="en-GB"/>
          </a:p>
        </p:txBody>
      </p:sp>
      <p:pic>
        <p:nvPicPr>
          <p:cNvPr id="21509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0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706911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Small Reflector BOR-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MoM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Sinusoidal Corrugation Input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2000" y="1752600"/>
            <a:ext cx="680827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COWSPLI.EXE Generates Horizontal Sinusoidal</a:t>
            </a:r>
          </a:p>
          <a:p>
            <a:r>
              <a:rPr lang="en-US" sz="2400" dirty="0"/>
              <a:t> </a:t>
            </a:r>
            <a:r>
              <a:rPr lang="en-US" sz="2400" dirty="0" err="1"/>
              <a:t>Spline</a:t>
            </a:r>
            <a:r>
              <a:rPr lang="en-US" sz="2400" dirty="0"/>
              <a:t> for geometry.tor (Section 7-3.5)</a:t>
            </a:r>
          </a:p>
          <a:p>
            <a:r>
              <a:rPr lang="en-US" sz="2400" dirty="0"/>
              <a:t>Input File: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905000" y="3276600"/>
            <a:ext cx="4750018" cy="313932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cowspli1t.txt</a:t>
            </a:r>
          </a:p>
          <a:p>
            <a:r>
              <a:rPr lang="en-US" dirty="0"/>
              <a:t>19.567		aperture outer radius</a:t>
            </a:r>
          </a:p>
          <a:p>
            <a:r>
              <a:rPr lang="en-US" dirty="0"/>
              <a:t>3		mm</a:t>
            </a:r>
          </a:p>
          <a:p>
            <a:r>
              <a:rPr lang="en-US" dirty="0"/>
              <a:t>0.			initial Z-position</a:t>
            </a:r>
          </a:p>
          <a:p>
            <a:r>
              <a:rPr lang="en-US" dirty="0"/>
              <a:t>19.567		aperture outer radius</a:t>
            </a:r>
          </a:p>
          <a:p>
            <a:r>
              <a:rPr lang="en-US" dirty="0"/>
              <a:t>182.7	z </a:t>
            </a:r>
            <a:r>
              <a:rPr lang="en-US" dirty="0" err="1"/>
              <a:t>postion</a:t>
            </a:r>
            <a:r>
              <a:rPr lang="en-US" dirty="0"/>
              <a:t> end of corrugations</a:t>
            </a:r>
          </a:p>
          <a:p>
            <a:r>
              <a:rPr lang="en-US" dirty="0"/>
              <a:t>3,25		# sinusoids, #</a:t>
            </a:r>
            <a:r>
              <a:rPr lang="en-US" dirty="0" err="1"/>
              <a:t>spline</a:t>
            </a:r>
            <a:r>
              <a:rPr lang="en-US" dirty="0"/>
              <a:t> points</a:t>
            </a:r>
          </a:p>
          <a:p>
            <a:r>
              <a:rPr lang="en-US" dirty="0"/>
              <a:t>7.5			</a:t>
            </a:r>
            <a:r>
              <a:rPr lang="en-US" dirty="0" err="1"/>
              <a:t>spline</a:t>
            </a:r>
            <a:r>
              <a:rPr lang="en-US" dirty="0"/>
              <a:t> total height</a:t>
            </a:r>
          </a:p>
          <a:p>
            <a:r>
              <a:rPr lang="en-US" dirty="0"/>
              <a:t>35.			distance to </a:t>
            </a:r>
            <a:r>
              <a:rPr lang="en-US" dirty="0" err="1"/>
              <a:t>spline</a:t>
            </a:r>
            <a:endParaRPr lang="en-US" dirty="0"/>
          </a:p>
          <a:p>
            <a:r>
              <a:rPr lang="en-US" dirty="0"/>
              <a:t>38.			length of </a:t>
            </a:r>
            <a:r>
              <a:rPr lang="en-US" dirty="0" err="1"/>
              <a:t>spline</a:t>
            </a:r>
            <a:r>
              <a:rPr lang="en-US" dirty="0"/>
              <a:t> </a:t>
            </a:r>
          </a:p>
          <a:p>
            <a:endParaRPr lang="en-US" dirty="0"/>
          </a:p>
        </p:txBody>
      </p:sp>
      <p:pic>
        <p:nvPicPr>
          <p:cNvPr id="10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696200" y="39624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748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626261E-D2ED-4603-935D-7EDA3EECD655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Small Reflector BOR-MoM Design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6460B3B9-D753-43F2-BC1F-6C6FAC07361A}" type="slidenum">
              <a:rPr lang="en-GB"/>
              <a:pPr>
                <a:defRPr/>
              </a:pPr>
              <a:t>21</a:t>
            </a:fld>
            <a:endParaRPr lang="en-GB"/>
          </a:p>
        </p:txBody>
      </p:sp>
      <p:pic>
        <p:nvPicPr>
          <p:cNvPr id="21509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0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497270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Sinusoidal outer Corrugation 25 Points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71600" y="990600"/>
            <a:ext cx="6645217" cy="58169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200" dirty="0" err="1"/>
              <a:t>sinusoid_outer</a:t>
            </a:r>
            <a:r>
              <a:rPr lang="en-US" sz="1200" dirty="0"/>
              <a:t>  </a:t>
            </a:r>
            <a:r>
              <a:rPr lang="en-US" sz="1200" dirty="0" err="1"/>
              <a:t>circular_symmetric_horn_exterior</a:t>
            </a:r>
            <a:r>
              <a:rPr lang="en-US" sz="1200" dirty="0"/>
              <a:t>  </a:t>
            </a:r>
          </a:p>
          <a:p>
            <a:r>
              <a:rPr lang="en-US" sz="1200" dirty="0"/>
              <a:t>(</a:t>
            </a:r>
          </a:p>
          <a:p>
            <a:r>
              <a:rPr lang="en-US" sz="1200" dirty="0"/>
              <a:t>  </a:t>
            </a:r>
            <a:r>
              <a:rPr lang="en-US" sz="1200" dirty="0" err="1"/>
              <a:t>snap_to_aperture</a:t>
            </a:r>
            <a:r>
              <a:rPr lang="en-US" sz="1200" dirty="0"/>
              <a:t> : off,</a:t>
            </a:r>
          </a:p>
          <a:p>
            <a:r>
              <a:rPr lang="en-US" sz="1200" dirty="0"/>
              <a:t>  </a:t>
            </a:r>
            <a:r>
              <a:rPr lang="en-US" sz="1200" dirty="0" err="1"/>
              <a:t>length_unit</a:t>
            </a:r>
            <a:r>
              <a:rPr lang="en-US" sz="1200" dirty="0"/>
              <a:t>      : mm,</a:t>
            </a:r>
          </a:p>
          <a:p>
            <a:r>
              <a:rPr lang="en-US" sz="1200" dirty="0"/>
              <a:t>  nodes            : table</a:t>
            </a:r>
          </a:p>
          <a:p>
            <a:r>
              <a:rPr lang="en-US" sz="1200" dirty="0"/>
              <a:t>    (</a:t>
            </a:r>
          </a:p>
          <a:p>
            <a:r>
              <a:rPr lang="en-US" sz="1200" dirty="0"/>
              <a:t>    "-ref(ZC1)-0.00000e+00"  "ref(RD)*(ref(ZC1)+0.00000e+00)/ref(ZD)+ref(RW2)+ref(RSP1)"  </a:t>
            </a:r>
          </a:p>
          <a:p>
            <a:r>
              <a:rPr lang="en-US" sz="1200" dirty="0"/>
              <a:t>    "-ref(ZC1)-1.58333e+00"  "ref(RD)*(ref(ZC1)+1.58333e+00)/ref(ZD)+ref(RW2)+ref(RSP2)"  </a:t>
            </a:r>
          </a:p>
          <a:p>
            <a:r>
              <a:rPr lang="en-US" sz="1200" dirty="0"/>
              <a:t>    "-ref(ZC1)-3.16667e+00"  "ref(RD)*(ref(ZC1)+3.16667e+00)/ref(ZD)+ref(RW2)+ref(RSP3)"  </a:t>
            </a:r>
          </a:p>
          <a:p>
            <a:r>
              <a:rPr lang="en-US" sz="1200" dirty="0"/>
              <a:t>    "-ref(ZC1)-4.75000e+00"  "ref(RD)*(ref(ZC1)+4.75000e+00)/ref(ZD)+ref(RW2)+ref(RSP4)"  </a:t>
            </a:r>
          </a:p>
          <a:p>
            <a:r>
              <a:rPr lang="en-US" sz="1200" dirty="0"/>
              <a:t>    "-ref(ZC1)-6.33333e+00"  "ref(RD)*(ref(ZC1)+6.33333e+00)/ref(ZD)+ref(RW2)+ref(RSP5)"  </a:t>
            </a:r>
          </a:p>
          <a:p>
            <a:r>
              <a:rPr lang="en-US" sz="1200" dirty="0"/>
              <a:t>    "-ref(ZC1)-7.91667e+00"  "ref(RD)*(ref(ZC1)+7.91667e+00)/ref(ZD)+ref(RW2)+ref(RSP6)"  </a:t>
            </a:r>
          </a:p>
          <a:p>
            <a:r>
              <a:rPr lang="en-US" sz="1200" dirty="0"/>
              <a:t>    "-ref(ZC1)-9.50000e+00"  "ref(RD)*(ref(ZC1)+9.50000e+00)/ref(ZD)+ref(RW2)+ref(RSP7)"  </a:t>
            </a:r>
          </a:p>
          <a:p>
            <a:r>
              <a:rPr lang="en-US" sz="1200" dirty="0"/>
              <a:t>    "-ref(ZC1)-1.10833e+01"  "ref(RD)*(ref(ZC1)+1.10833e+01)/ref(ZD)+ref(RW2)+ref(RSP8)"  </a:t>
            </a:r>
          </a:p>
          <a:p>
            <a:r>
              <a:rPr lang="en-US" sz="1200" dirty="0"/>
              <a:t>    "-ref(ZC1)-1.26667e+01"  "ref(RD)*(ref(ZC1)+1.26667e+01)/ref(ZD)+ref(RW2)+ref(RSP9)"  </a:t>
            </a:r>
          </a:p>
          <a:p>
            <a:r>
              <a:rPr lang="en-US" sz="1200" dirty="0"/>
              <a:t>    "-ref(ZC1)-1.42500e+01"  "ref(RD)*(ref(ZC1)+1.42500e+01)/ref(ZD)+ref(RW2)+ref(RSP10)"  </a:t>
            </a:r>
          </a:p>
          <a:p>
            <a:r>
              <a:rPr lang="en-US" sz="1200" dirty="0"/>
              <a:t>    "-ref(ZC1)-1.58333e+01"  "ref(RD)*(ref(ZC1)+1.58333e+01)/ref(ZD)+ref(RW2)+ref(RSP11)"  </a:t>
            </a:r>
          </a:p>
          <a:p>
            <a:r>
              <a:rPr lang="en-US" sz="1200" dirty="0"/>
              <a:t>    "-ref(ZC1)-1.74167e+01"  "ref(RD)*(ref(ZC1)+1.74167e+01)/ref(ZD)+ref(RW2)+ref(RSP12)"  </a:t>
            </a:r>
          </a:p>
          <a:p>
            <a:r>
              <a:rPr lang="en-US" sz="1200" dirty="0"/>
              <a:t>    "-ref(ZC1)-1.90000e+01"  "ref(RD)*(ref(ZC1)+1.90000e+01)/ref(ZD)+ref(RW2)+ref(RSP13)"  </a:t>
            </a:r>
          </a:p>
          <a:p>
            <a:r>
              <a:rPr lang="en-US" sz="1200" dirty="0"/>
              <a:t>    "-ref(ZC1)-2.05833e+01"  "ref(RD)*(ref(ZC1)+2.05833e+01)/ref(ZD)+ref(RW2)+ref(RSP14)"  </a:t>
            </a:r>
          </a:p>
          <a:p>
            <a:r>
              <a:rPr lang="en-US" sz="1200" dirty="0"/>
              <a:t>    "-ref(ZC1)-2.21667e+01"  "ref(RD)*(ref(ZC1)+2.21667e+01)/ref(ZD)+ref(RW2)+ref(RSP15)"  </a:t>
            </a:r>
          </a:p>
          <a:p>
            <a:r>
              <a:rPr lang="en-US" sz="1200" dirty="0"/>
              <a:t>    "-ref(ZC1)-2.37500e+01"  "ref(RD)*(ref(ZC1)+2.37500e+01)/ref(ZD)+ref(RW2)+ref(RSP16)"  </a:t>
            </a:r>
          </a:p>
          <a:p>
            <a:r>
              <a:rPr lang="en-US" sz="1200" dirty="0"/>
              <a:t>    "-ref(ZC1)-2.53333e+01"  "ref(RD)*(ref(ZC1)+2.53333e+01)/ref(ZD)+ref(RW2)+ref(RSP17)"  </a:t>
            </a:r>
          </a:p>
          <a:p>
            <a:r>
              <a:rPr lang="en-US" sz="1200" dirty="0"/>
              <a:t>    "-ref(ZC1)-2.69167e+01"  "ref(RD)*(ref(ZC1)+2.69167e+01)/ref(ZD)+ref(RW2)+ref(RSP18)"  </a:t>
            </a:r>
          </a:p>
          <a:p>
            <a:r>
              <a:rPr lang="en-US" sz="1200" dirty="0"/>
              <a:t>    "-ref(ZC1)-2.85000e+01"  "ref(RD)*(ref(ZC1)+2.85000e+01)/ref(ZD)+ref(RW2)+ref(RSP19)"  </a:t>
            </a:r>
          </a:p>
          <a:p>
            <a:r>
              <a:rPr lang="en-US" sz="1200" dirty="0"/>
              <a:t>    "-ref(ZC1)-3.00833e+01"  "ref(RD)*(ref(ZC1)+3.00833e+01)/ref(ZD)+ref(RW2)+ref(RSP20)"  </a:t>
            </a:r>
          </a:p>
          <a:p>
            <a:r>
              <a:rPr lang="en-US" sz="1200" dirty="0"/>
              <a:t>    "-ref(ZC1)-3.16667e+01"  "ref(RD)*(ref(ZC1)+3.16667e+01)/ref(ZD)+ref(RW2)+ref(RSP21)"  </a:t>
            </a:r>
          </a:p>
          <a:p>
            <a:r>
              <a:rPr lang="en-US" sz="1200" dirty="0"/>
              <a:t>    "-ref(ZC1)-3.32500e+01"  "ref(RD)*(ref(ZC1)+3.32500e+01)/ref(ZD)+ref(RW2)+ref(RSP22)"  </a:t>
            </a:r>
          </a:p>
          <a:p>
            <a:r>
              <a:rPr lang="en-US" sz="1200" dirty="0"/>
              <a:t>    "-ref(ZC1)-3.48333e+01"  "ref(RD)*(ref(ZC1)+3.48333e+01)/ref(ZD)+ref(RW2)+ref(RSP23)"  </a:t>
            </a:r>
          </a:p>
          <a:p>
            <a:r>
              <a:rPr lang="en-US" sz="1200" dirty="0"/>
              <a:t>    "-ref(ZC1)-3.64167e+01"  "ref(RD)*(ref(ZC1)+3.64167e+01)/ref(ZD)+ref(RW2)+ref(RSP24)"  </a:t>
            </a:r>
          </a:p>
          <a:p>
            <a:r>
              <a:rPr lang="en-US" sz="1200" dirty="0"/>
              <a:t>    "-ref(ZC1)-3.80000e+01"  "ref(RD)*(ref(ZC1)+3.80000e+01)/ref(ZD)+ref(RW2)+ref(RSP25)" </a:t>
            </a:r>
          </a:p>
        </p:txBody>
      </p:sp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534400" y="47244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29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626261E-D2ED-4603-935D-7EDA3EECD655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Small Reflector BOR-MoM Design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6460B3B9-D753-43F2-BC1F-6C6FAC07361A}" type="slidenum">
              <a:rPr lang="en-GB"/>
              <a:pPr>
                <a:defRPr/>
              </a:pPr>
              <a:t>22</a:t>
            </a:fld>
            <a:endParaRPr lang="en-GB"/>
          </a:p>
        </p:txBody>
      </p:sp>
      <p:pic>
        <p:nvPicPr>
          <p:cNvPr id="21509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0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78078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Small Reflector BOR-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MoM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Optimized Sinusoidal Corrugations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8600" y="1524000"/>
            <a:ext cx="860524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 </a:t>
            </a:r>
            <a:r>
              <a:rPr lang="en-US" sz="2000" dirty="0" err="1"/>
              <a:t>scatterers</a:t>
            </a:r>
            <a:r>
              <a:rPr lang="en-US" sz="2000" dirty="0"/>
              <a:t>       : sequence(ref(</a:t>
            </a:r>
            <a:r>
              <a:rPr lang="en-US" sz="2000" dirty="0" err="1">
                <a:solidFill>
                  <a:srgbClr val="00B0F0"/>
                </a:solidFill>
              </a:rPr>
              <a:t>horn_exterior</a:t>
            </a:r>
            <a:r>
              <a:rPr lang="en-US" sz="2000" dirty="0"/>
              <a:t>),ref(</a:t>
            </a:r>
            <a:r>
              <a:rPr lang="en-US" sz="2000" dirty="0" err="1"/>
              <a:t>ring_focus_sub_reflector</a:t>
            </a:r>
            <a:r>
              <a:rPr lang="en-US" sz="2000" dirty="0"/>
              <a:t>),</a:t>
            </a:r>
          </a:p>
          <a:p>
            <a:r>
              <a:rPr lang="en-US" sz="2000" dirty="0"/>
              <a:t>ref(</a:t>
            </a:r>
            <a:r>
              <a:rPr lang="en-US" sz="2000" dirty="0" err="1"/>
              <a:t>ring_focus_main_reflector</a:t>
            </a:r>
            <a:r>
              <a:rPr lang="en-US" sz="2000" dirty="0"/>
              <a:t>),ref(</a:t>
            </a:r>
            <a:r>
              <a:rPr lang="en-US" sz="2000" dirty="0" err="1"/>
              <a:t>support_cone</a:t>
            </a:r>
            <a:r>
              <a:rPr lang="en-US" sz="2000" dirty="0"/>
              <a:t>),</a:t>
            </a:r>
            <a:r>
              <a:rPr lang="en-US" sz="2000" dirty="0">
                <a:solidFill>
                  <a:srgbClr val="FF0000"/>
                </a:solidFill>
              </a:rPr>
              <a:t>ref(horn_exterior_2),</a:t>
            </a:r>
          </a:p>
          <a:p>
            <a:r>
              <a:rPr lang="en-US" sz="2000" dirty="0">
                <a:solidFill>
                  <a:srgbClr val="FF0000"/>
                </a:solidFill>
              </a:rPr>
              <a:t>ref(</a:t>
            </a:r>
            <a:r>
              <a:rPr lang="en-US" sz="2000" dirty="0" err="1">
                <a:solidFill>
                  <a:srgbClr val="FF0000"/>
                </a:solidFill>
              </a:rPr>
              <a:t>sinusoid_outer</a:t>
            </a:r>
            <a:r>
              <a:rPr lang="en-US" sz="2000" dirty="0">
                <a:solidFill>
                  <a:srgbClr val="FF0000"/>
                </a:solidFill>
              </a:rPr>
              <a:t>))</a:t>
            </a:r>
          </a:p>
          <a:p>
            <a:r>
              <a:rPr lang="en-US" sz="2000" dirty="0"/>
              <a:t>)</a:t>
            </a:r>
          </a:p>
        </p:txBody>
      </p:sp>
      <p:pic>
        <p:nvPicPr>
          <p:cNvPr id="8" name="Picture 7" descr="Feed_opt_sine+diel cone-3d.pn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04800" y="2895600"/>
            <a:ext cx="8229600" cy="3447288"/>
          </a:xfrm>
          <a:prstGeom prst="rect">
            <a:avLst/>
          </a:prstGeom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458200" y="22860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73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626261E-D2ED-4603-935D-7EDA3EECD655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Small Reflector BOR-MoM Design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6460B3B9-D753-43F2-BC1F-6C6FAC07361A}" type="slidenum">
              <a:rPr lang="en-GB"/>
              <a:pPr>
                <a:defRPr/>
              </a:pPr>
              <a:t>23</a:t>
            </a:fld>
            <a:endParaRPr lang="en-GB"/>
          </a:p>
        </p:txBody>
      </p:sp>
      <p:pic>
        <p:nvPicPr>
          <p:cNvPr id="21509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0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78078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Small Reflector BOR-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MoM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Optimized Sinusoidal Corrugations</a:t>
            </a:r>
          </a:p>
        </p:txBody>
      </p:sp>
      <p:pic>
        <p:nvPicPr>
          <p:cNvPr id="7" name="Picture 6" descr="final-3 opt-sine-corr-2-opt-incl-diel-cone-frontlobe.png"/>
          <p:cNvPicPr/>
          <p:nvPr/>
        </p:nvPicPr>
        <p:blipFill>
          <a:blip r:embed="rId6" cstate="print"/>
          <a:srcRect r="12660"/>
          <a:stretch>
            <a:fillRect/>
          </a:stretch>
        </p:blipFill>
        <p:spPr>
          <a:xfrm>
            <a:off x="1066800" y="1371600"/>
            <a:ext cx="7086600" cy="5029200"/>
          </a:xfrm>
          <a:prstGeom prst="rect">
            <a:avLst/>
          </a:prstGeom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7086600" y="57912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33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626261E-D2ED-4603-935D-7EDA3EECD655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Small Reflector BOR-MoM Design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99E0965F-110D-47F0-89BC-C446B937508B}" type="slidenum">
              <a:rPr lang="en-GB"/>
              <a:pPr>
                <a:defRPr/>
              </a:pPr>
              <a:t>3</a:t>
            </a:fld>
            <a:endParaRPr lang="en-GB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543180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Initial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Turrin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Horn Feed for Small Reflector</a:t>
            </a:r>
          </a:p>
        </p:txBody>
      </p:sp>
      <p:pic>
        <p:nvPicPr>
          <p:cNvPr id="1026" name="Picture 44" descr="F:\tur-72.champ_data\tur72_3d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71600" y="1981200"/>
            <a:ext cx="6038818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7391400" y="57912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10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626261E-D2ED-4603-935D-7EDA3EECD655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Small Reflector BOR-MoM Design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197FDFAD-418C-4E40-9202-7444EA264359}" type="slidenum">
              <a:rPr lang="en-GB"/>
              <a:pPr>
                <a:defRPr/>
              </a:pPr>
              <a:t>4</a:t>
            </a:fld>
            <a:endParaRPr lang="en-GB"/>
          </a:p>
        </p:txBody>
      </p:sp>
      <p:pic>
        <p:nvPicPr>
          <p:cNvPr id="5125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6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786696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Use input file to COWSDT (Section 7-3.5) for Ext. Corrugations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47800" y="1295400"/>
            <a:ext cx="5583580" cy="507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		single corrugations</a:t>
            </a:r>
          </a:p>
          <a:p>
            <a:r>
              <a:rPr lang="en-US" dirty="0"/>
              <a:t>cowsdt6235t.txt</a:t>
            </a:r>
          </a:p>
          <a:p>
            <a:r>
              <a:rPr lang="en-US" dirty="0"/>
              <a:t>19.567		aperture outer radius</a:t>
            </a:r>
          </a:p>
          <a:p>
            <a:r>
              <a:rPr lang="en-US" dirty="0"/>
              <a:t>3		mm</a:t>
            </a:r>
          </a:p>
          <a:p>
            <a:r>
              <a:rPr lang="en-US" dirty="0"/>
              <a:t>0		z-position radius at aperture</a:t>
            </a:r>
          </a:p>
          <a:p>
            <a:r>
              <a:rPr lang="en-US" dirty="0"/>
              <a:t>19.567		radius of final corrugation</a:t>
            </a:r>
          </a:p>
          <a:p>
            <a:r>
              <a:rPr lang="en-US" dirty="0"/>
              <a:t>182.7	z </a:t>
            </a:r>
            <a:r>
              <a:rPr lang="en-US" dirty="0" err="1"/>
              <a:t>postion</a:t>
            </a:r>
            <a:r>
              <a:rPr lang="en-US" dirty="0"/>
              <a:t> end of corrugations</a:t>
            </a:r>
          </a:p>
          <a:p>
            <a:r>
              <a:rPr lang="en-US" dirty="0"/>
              <a:t>35		number of corrugations</a:t>
            </a:r>
          </a:p>
          <a:p>
            <a:r>
              <a:rPr lang="en-US" dirty="0"/>
              <a:t>.75		corrugation thickness</a:t>
            </a:r>
          </a:p>
          <a:p>
            <a:r>
              <a:rPr lang="en-US" dirty="0"/>
              <a:t>5		distance to first corrugation</a:t>
            </a:r>
          </a:p>
          <a:p>
            <a:r>
              <a:rPr lang="en-US" dirty="0"/>
              <a:t>3		# variable corrugations</a:t>
            </a:r>
          </a:p>
          <a:p>
            <a:r>
              <a:rPr lang="en-US" dirty="0"/>
              <a:t>7.5		1st corrugation height</a:t>
            </a:r>
          </a:p>
          <a:p>
            <a:r>
              <a:rPr lang="en-US" dirty="0"/>
              <a:t>5		distance between two corrugations</a:t>
            </a:r>
          </a:p>
          <a:p>
            <a:r>
              <a:rPr lang="en-US" dirty="0"/>
              <a:t>7.5		2nd corrugation height</a:t>
            </a:r>
          </a:p>
          <a:p>
            <a:r>
              <a:rPr lang="en-US" dirty="0"/>
              <a:t>5		distance between two corrugations</a:t>
            </a:r>
          </a:p>
          <a:p>
            <a:r>
              <a:rPr lang="en-US" dirty="0"/>
              <a:t>7.5		3rd corrugation height</a:t>
            </a:r>
          </a:p>
          <a:p>
            <a:r>
              <a:rPr lang="en-US" dirty="0"/>
              <a:t>7.5,7.5		remaining corrugation heights</a:t>
            </a:r>
          </a:p>
          <a:p>
            <a:endParaRPr lang="en-US" dirty="0"/>
          </a:p>
        </p:txBody>
      </p:sp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620000" y="58674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48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626261E-D2ED-4603-935D-7EDA3EECD655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Small Reflector BOR-MoM Design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B40A4BE7-70A7-4C64-A207-A8B5C426B2DA}" type="slidenum">
              <a:rPr lang="en-GB"/>
              <a:pPr>
                <a:defRPr/>
              </a:pPr>
              <a:t>5</a:t>
            </a:fld>
            <a:endParaRPr lang="en-GB"/>
          </a:p>
        </p:txBody>
      </p:sp>
      <p:pic>
        <p:nvPicPr>
          <p:cNvPr id="6149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0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663162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Replace “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horn_exterior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” with output from COWSDT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000" y="1676400"/>
            <a:ext cx="74676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6705600" y="52578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22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626261E-D2ED-4603-935D-7EDA3EECD655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Small Reflector BOR-MoM Design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B6CC31CF-2CC9-49E1-99D7-08C0A18C00B4}" type="slidenum">
              <a:rPr lang="en-GB"/>
              <a:pPr>
                <a:defRPr/>
              </a:pPr>
              <a:t>6</a:t>
            </a:fld>
            <a:endParaRPr lang="en-GB"/>
          </a:p>
        </p:txBody>
      </p:sp>
      <p:pic>
        <p:nvPicPr>
          <p:cNvPr id="7173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55523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External Corrugations added to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Turrin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Feed</a:t>
            </a:r>
          </a:p>
        </p:txBody>
      </p:sp>
      <p:pic>
        <p:nvPicPr>
          <p:cNvPr id="7" name="Picture 6" descr="initial_feed_subrefl-geo.png"/>
          <p:cNvPicPr/>
          <p:nvPr/>
        </p:nvPicPr>
        <p:blipFill>
          <a:blip r:embed="rId6" cstate="print"/>
          <a:srcRect t="56504" r="19231"/>
          <a:stretch>
            <a:fillRect/>
          </a:stretch>
        </p:blipFill>
        <p:spPr>
          <a:xfrm>
            <a:off x="381000" y="1828800"/>
            <a:ext cx="7772400" cy="4267200"/>
          </a:xfrm>
          <a:prstGeom prst="rect">
            <a:avLst/>
          </a:prstGeom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56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626261E-D2ED-4603-935D-7EDA3EECD655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Small Reflector BOR-MoM Design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446F6BDD-C728-4CB3-9355-3045A2829E07}" type="slidenum">
              <a:rPr lang="en-GB"/>
              <a:pPr>
                <a:defRPr/>
              </a:pPr>
              <a:t>7</a:t>
            </a:fld>
            <a:endParaRPr lang="en-GB"/>
          </a:p>
        </p:txBody>
      </p:sp>
      <p:pic>
        <p:nvPicPr>
          <p:cNvPr id="8197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8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775795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Use DAXSG to Design and Generate CHAMP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Spline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Reflectors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752600" y="1225689"/>
            <a:ext cx="63246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Displaced axis Gregorian single offset dimensions</a:t>
            </a:r>
          </a:p>
          <a:p>
            <a:r>
              <a:rPr lang="en-US" dirty="0"/>
              <a:t> </a:t>
            </a:r>
          </a:p>
          <a:p>
            <a:r>
              <a:rPr lang="en-US" dirty="0"/>
              <a:t> Main reflector focal length 200.2500</a:t>
            </a:r>
          </a:p>
          <a:p>
            <a:r>
              <a:rPr lang="en-US" dirty="0"/>
              <a:t> </a:t>
            </a:r>
            <a:r>
              <a:rPr lang="en-US" dirty="0" err="1"/>
              <a:t>Subreflector</a:t>
            </a:r>
            <a:r>
              <a:rPr lang="en-US" dirty="0"/>
              <a:t> diameter:       82.5000</a:t>
            </a:r>
          </a:p>
          <a:p>
            <a:r>
              <a:rPr lang="en-US" dirty="0"/>
              <a:t> Main diameter:              750.0000</a:t>
            </a:r>
          </a:p>
          <a:p>
            <a:r>
              <a:rPr lang="en-US" dirty="0"/>
              <a:t> Feed half subtended angle:     52.00</a:t>
            </a:r>
          </a:p>
          <a:p>
            <a:r>
              <a:rPr lang="en-US" dirty="0"/>
              <a:t> </a:t>
            </a:r>
          </a:p>
          <a:p>
            <a:r>
              <a:rPr lang="en-US" dirty="0"/>
              <a:t> Effective f/D:         0.51258</a:t>
            </a:r>
          </a:p>
          <a:p>
            <a:r>
              <a:rPr lang="en-US" dirty="0"/>
              <a:t> Focus Axis length:      17.538</a:t>
            </a:r>
          </a:p>
          <a:p>
            <a:r>
              <a:rPr lang="en-US" dirty="0"/>
              <a:t> Main Vertex to feed:   182.712</a:t>
            </a:r>
          </a:p>
          <a:p>
            <a:r>
              <a:rPr lang="en-US" dirty="0"/>
              <a:t> Feed to </a:t>
            </a:r>
            <a:r>
              <a:rPr lang="en-US" dirty="0" err="1"/>
              <a:t>subreflect</a:t>
            </a:r>
            <a:r>
              <a:rPr lang="en-US" dirty="0"/>
              <a:t>.:    25.100</a:t>
            </a:r>
          </a:p>
          <a:p>
            <a:r>
              <a:rPr lang="en-US" dirty="0"/>
              <a:t> Main diameter:         750.000</a:t>
            </a:r>
          </a:p>
          <a:p>
            <a:r>
              <a:rPr lang="en-US" dirty="0"/>
              <a:t> Main reflector depth:  139.062</a:t>
            </a:r>
          </a:p>
          <a:p>
            <a:r>
              <a:rPr lang="en-US" dirty="0"/>
              <a:t> </a:t>
            </a:r>
            <a:r>
              <a:rPr lang="en-US" dirty="0" err="1"/>
              <a:t>Subreflector</a:t>
            </a:r>
            <a:r>
              <a:rPr lang="en-US" dirty="0"/>
              <a:t> </a:t>
            </a:r>
            <a:r>
              <a:rPr lang="en-US" dirty="0" err="1"/>
              <a:t>dia</a:t>
            </a:r>
            <a:r>
              <a:rPr lang="en-US" dirty="0"/>
              <a:t>:       82.500</a:t>
            </a:r>
          </a:p>
          <a:p>
            <a:r>
              <a:rPr lang="en-US" dirty="0"/>
              <a:t> Vertex to </a:t>
            </a:r>
            <a:r>
              <a:rPr lang="en-US" dirty="0" err="1"/>
              <a:t>subr</a:t>
            </a:r>
            <a:r>
              <a:rPr lang="en-US" dirty="0"/>
              <a:t>. Top:   217.903</a:t>
            </a:r>
          </a:p>
          <a:p>
            <a:r>
              <a:rPr lang="en-US" dirty="0"/>
              <a:t> Axis tilt:               66.97</a:t>
            </a:r>
          </a:p>
          <a:p>
            <a:r>
              <a:rPr lang="en-US" dirty="0"/>
              <a:t> Feed subtended angle:   104.00</a:t>
            </a:r>
          </a:p>
          <a:p>
            <a:r>
              <a:rPr lang="en-US" dirty="0"/>
              <a:t> Ellipse 2*C:            44.823</a:t>
            </a:r>
          </a:p>
          <a:p>
            <a:r>
              <a:rPr lang="en-US" dirty="0"/>
              <a:t> Eccentricity:          0.66863</a:t>
            </a:r>
          </a:p>
          <a:p>
            <a:endParaRPr lang="en-US" dirty="0"/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315200" y="59436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56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626261E-D2ED-4603-935D-7EDA3EECD655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Small Reflector BOR-MoM Design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488CDE76-4500-4BC4-9193-E19FE0F43949}" type="slidenum">
              <a:rPr lang="en-GB"/>
              <a:pPr>
                <a:defRPr/>
              </a:pPr>
              <a:t>8</a:t>
            </a:fld>
            <a:endParaRPr lang="en-GB"/>
          </a:p>
        </p:txBody>
      </p:sp>
      <p:pic>
        <p:nvPicPr>
          <p:cNvPr id="11269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0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378328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CHAMP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spline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main reflector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19200" y="1225689"/>
            <a:ext cx="5570756" cy="5632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ring_focus_main_reflector</a:t>
            </a:r>
            <a:r>
              <a:rPr lang="en-US" dirty="0"/>
              <a:t>  </a:t>
            </a:r>
            <a:r>
              <a:rPr lang="en-US" dirty="0" err="1"/>
              <a:t>spline_circ_sym_reflector</a:t>
            </a:r>
            <a:endParaRPr lang="en-US" dirty="0"/>
          </a:p>
          <a:p>
            <a:r>
              <a:rPr lang="en-US" dirty="0"/>
              <a:t>(</a:t>
            </a:r>
          </a:p>
          <a:p>
            <a:r>
              <a:rPr lang="en-US" dirty="0"/>
              <a:t>  </a:t>
            </a:r>
            <a:r>
              <a:rPr lang="en-US" dirty="0" err="1"/>
              <a:t>z_offset</a:t>
            </a:r>
            <a:r>
              <a:rPr lang="en-US" dirty="0"/>
              <a:t>         : "ref(</a:t>
            </a:r>
            <a:r>
              <a:rPr lang="en-US" dirty="0" err="1"/>
              <a:t>z_focal_point</a:t>
            </a:r>
            <a:r>
              <a:rPr lang="en-US" dirty="0"/>
              <a:t>)" mm,</a:t>
            </a:r>
          </a:p>
          <a:p>
            <a:r>
              <a:rPr lang="en-US" dirty="0"/>
              <a:t>  </a:t>
            </a:r>
            <a:r>
              <a:rPr lang="en-US" dirty="0" err="1"/>
              <a:t>length_unit</a:t>
            </a:r>
            <a:r>
              <a:rPr lang="en-US" dirty="0"/>
              <a:t>      : mm,</a:t>
            </a:r>
          </a:p>
          <a:p>
            <a:r>
              <a:rPr lang="en-US" dirty="0"/>
              <a:t>  nodes            : table</a:t>
            </a:r>
          </a:p>
          <a:p>
            <a:r>
              <a:rPr lang="en-US" dirty="0"/>
              <a:t>    (</a:t>
            </a:r>
          </a:p>
          <a:p>
            <a:r>
              <a:rPr lang="en-US" dirty="0"/>
              <a:t>     2.710000E+01   "ref(zmain1)"</a:t>
            </a:r>
          </a:p>
          <a:p>
            <a:r>
              <a:rPr lang="en-US" dirty="0"/>
              <a:t>     6.189000E+01   "ref(zmain2)"</a:t>
            </a:r>
          </a:p>
          <a:p>
            <a:r>
              <a:rPr lang="en-US" dirty="0"/>
              <a:t>     9.668000E+01   "ref(zmain3)"</a:t>
            </a:r>
          </a:p>
          <a:p>
            <a:r>
              <a:rPr lang="en-US" dirty="0"/>
              <a:t>     1.314700E+02   "ref(zmain4)"</a:t>
            </a:r>
          </a:p>
          <a:p>
            <a:r>
              <a:rPr lang="en-US" dirty="0"/>
              <a:t>     1.662600E+02   "ref(zmain5)"</a:t>
            </a:r>
          </a:p>
          <a:p>
            <a:r>
              <a:rPr lang="en-US" dirty="0"/>
              <a:t>     2.010500E+02   "ref(zmain6)"</a:t>
            </a:r>
          </a:p>
          <a:p>
            <a:r>
              <a:rPr lang="en-US" dirty="0"/>
              <a:t>     2.358400E+02   "ref(zmain7)"</a:t>
            </a:r>
          </a:p>
          <a:p>
            <a:r>
              <a:rPr lang="en-US" dirty="0"/>
              <a:t>     2.706300E+02   "ref(zmain8)"</a:t>
            </a:r>
          </a:p>
          <a:p>
            <a:r>
              <a:rPr lang="en-US" dirty="0"/>
              <a:t>     3.054200E+02   "ref(zmain9)"</a:t>
            </a:r>
          </a:p>
          <a:p>
            <a:r>
              <a:rPr lang="en-US" dirty="0"/>
              <a:t>     3.402100E+02   "ref(zmain10)"</a:t>
            </a:r>
          </a:p>
          <a:p>
            <a:r>
              <a:rPr lang="en-US" dirty="0"/>
              <a:t>     3.750000E+02   "ref(zmain11)"</a:t>
            </a:r>
          </a:p>
          <a:p>
            <a:r>
              <a:rPr lang="en-US" dirty="0"/>
              <a:t>    )</a:t>
            </a:r>
          </a:p>
          <a:p>
            <a:r>
              <a:rPr lang="en-US" dirty="0"/>
              <a:t>)</a:t>
            </a:r>
          </a:p>
          <a:p>
            <a:endParaRPr lang="en-US" dirty="0"/>
          </a:p>
        </p:txBody>
      </p:sp>
      <p:pic>
        <p:nvPicPr>
          <p:cNvPr id="10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6705600" y="44958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20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626261E-D2ED-4603-935D-7EDA3EECD655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Small Reflector BOR-MoM Design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5E2490CA-6D0F-420E-867E-97A1903CD8A4}" type="slidenum">
              <a:rPr lang="en-GB"/>
              <a:pPr>
                <a:defRPr/>
              </a:pPr>
              <a:t>9</a:t>
            </a:fld>
            <a:endParaRPr lang="en-GB"/>
          </a:p>
        </p:txBody>
      </p:sp>
      <p:pic>
        <p:nvPicPr>
          <p:cNvPr id="922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35540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CHAMP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spline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Subreflector</a:t>
            </a:r>
            <a:endParaRPr lang="en-US" sz="24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1371601"/>
            <a:ext cx="57912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/>
              <a:t>ring_focus_sub_reflector</a:t>
            </a:r>
            <a:r>
              <a:rPr lang="en-US" sz="1400" dirty="0"/>
              <a:t>  </a:t>
            </a:r>
            <a:r>
              <a:rPr lang="en-US" sz="1400" dirty="0" err="1"/>
              <a:t>spline_circ_sym_reflector</a:t>
            </a:r>
            <a:endParaRPr lang="en-US" sz="1400" dirty="0"/>
          </a:p>
          <a:p>
            <a:r>
              <a:rPr lang="en-US" sz="1400" dirty="0"/>
              <a:t>(</a:t>
            </a:r>
          </a:p>
          <a:p>
            <a:r>
              <a:rPr lang="en-US" sz="1400" dirty="0"/>
              <a:t>  </a:t>
            </a:r>
            <a:r>
              <a:rPr lang="en-US" sz="1400" dirty="0" err="1"/>
              <a:t>z_offset</a:t>
            </a:r>
            <a:r>
              <a:rPr lang="en-US" sz="1400" dirty="0"/>
              <a:t>         : "ref(</a:t>
            </a:r>
            <a:r>
              <a:rPr lang="en-US" sz="1400" dirty="0" err="1"/>
              <a:t>z_focal_point</a:t>
            </a:r>
            <a:r>
              <a:rPr lang="en-US" sz="1400" dirty="0"/>
              <a:t>)" mm,</a:t>
            </a:r>
          </a:p>
          <a:p>
            <a:r>
              <a:rPr lang="en-US" sz="1400" dirty="0"/>
              <a:t>  </a:t>
            </a:r>
            <a:r>
              <a:rPr lang="en-US" sz="1400" dirty="0" err="1"/>
              <a:t>length_unit</a:t>
            </a:r>
            <a:r>
              <a:rPr lang="en-US" sz="1400" dirty="0"/>
              <a:t>      : mm,</a:t>
            </a:r>
          </a:p>
          <a:p>
            <a:r>
              <a:rPr lang="en-US" sz="1400" dirty="0"/>
              <a:t>  nodes            : table</a:t>
            </a:r>
          </a:p>
          <a:p>
            <a:r>
              <a:rPr lang="en-US" sz="1400" dirty="0"/>
              <a:t>    (</a:t>
            </a:r>
          </a:p>
          <a:p>
            <a:r>
              <a:rPr lang="en-US" sz="1400" dirty="0"/>
              <a:t>     0.000000E+00   "ref(zsub1)"</a:t>
            </a:r>
          </a:p>
          <a:p>
            <a:r>
              <a:rPr lang="en-US" sz="1400" dirty="0"/>
              <a:t>     4.583333E+00   "ref(zsub2)"</a:t>
            </a:r>
          </a:p>
          <a:p>
            <a:r>
              <a:rPr lang="en-US" sz="1400" dirty="0"/>
              <a:t>     9.166667E+00   "ref(zsub3)"</a:t>
            </a:r>
          </a:p>
          <a:p>
            <a:r>
              <a:rPr lang="en-US" sz="1400" dirty="0"/>
              <a:t>     1.375000E+01   "ref(zsub4)"</a:t>
            </a:r>
          </a:p>
          <a:p>
            <a:r>
              <a:rPr lang="en-US" sz="1400" dirty="0"/>
              <a:t>     1.833333E+01   "ref(zsub5)"</a:t>
            </a:r>
          </a:p>
          <a:p>
            <a:r>
              <a:rPr lang="en-US" sz="1400" dirty="0"/>
              <a:t>     2.291667E+01   "ref(zsub6)"</a:t>
            </a:r>
          </a:p>
          <a:p>
            <a:r>
              <a:rPr lang="en-US" sz="1400" dirty="0"/>
              <a:t>     2.750000E+01   "ref(zsub7)"</a:t>
            </a:r>
          </a:p>
          <a:p>
            <a:r>
              <a:rPr lang="en-US" sz="1400" dirty="0"/>
              <a:t>     3.208334E+01   "ref(zsub8)"</a:t>
            </a:r>
          </a:p>
          <a:p>
            <a:r>
              <a:rPr lang="en-US" sz="1400" dirty="0"/>
              <a:t>     3.666667E+01   "ref(zsub9)"</a:t>
            </a:r>
          </a:p>
          <a:p>
            <a:r>
              <a:rPr lang="en-US" sz="1400" dirty="0"/>
              <a:t>     4.125000E+01   "ref(zsub10)"</a:t>
            </a:r>
          </a:p>
          <a:p>
            <a:r>
              <a:rPr lang="en-US" sz="1400" dirty="0"/>
              <a:t>    )</a:t>
            </a:r>
          </a:p>
          <a:p>
            <a:r>
              <a:rPr lang="en-US" sz="1400" dirty="0"/>
              <a:t>)</a:t>
            </a:r>
          </a:p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057400" y="4038600"/>
            <a:ext cx="6825327" cy="230832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These two reflectors are added to the </a:t>
            </a:r>
            <a:r>
              <a:rPr lang="en-US" dirty="0" err="1"/>
              <a:t>scatterers</a:t>
            </a:r>
            <a:r>
              <a:rPr lang="en-US" dirty="0"/>
              <a:t> list at the top of the geometry.tor file.</a:t>
            </a:r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b="1" dirty="0"/>
              <a:t>  </a:t>
            </a:r>
            <a:r>
              <a:rPr lang="en-US" b="1" dirty="0" err="1"/>
              <a:t>scatterers</a:t>
            </a:r>
            <a:r>
              <a:rPr lang="en-US" b="1" dirty="0"/>
              <a:t>       : sequence(ref(</a:t>
            </a:r>
            <a:r>
              <a:rPr lang="en-US" b="1" dirty="0" err="1"/>
              <a:t>horn_exterior</a:t>
            </a:r>
            <a:r>
              <a:rPr lang="en-US" b="1" dirty="0"/>
              <a:t>),</a:t>
            </a:r>
            <a:r>
              <a:rPr lang="en-US" b="1" dirty="0">
                <a:solidFill>
                  <a:srgbClr val="FF0000"/>
                </a:solidFill>
              </a:rPr>
              <a:t>ref(</a:t>
            </a:r>
            <a:r>
              <a:rPr lang="en-US" b="1" dirty="0" err="1">
                <a:solidFill>
                  <a:srgbClr val="FF0000"/>
                </a:solidFill>
              </a:rPr>
              <a:t>ring_focus_sub_reflector</a:t>
            </a:r>
            <a:r>
              <a:rPr lang="en-US" b="1" dirty="0">
                <a:solidFill>
                  <a:srgbClr val="FF0000"/>
                </a:solidFill>
              </a:rPr>
              <a:t>),ref(</a:t>
            </a:r>
            <a:r>
              <a:rPr lang="en-US" b="1" dirty="0" err="1">
                <a:solidFill>
                  <a:srgbClr val="FF0000"/>
                </a:solidFill>
              </a:rPr>
              <a:t>ring_focus_main_reflector</a:t>
            </a:r>
            <a:r>
              <a:rPr lang="en-US" b="1" dirty="0"/>
              <a:t>))</a:t>
            </a:r>
            <a:endParaRPr lang="en-US" dirty="0"/>
          </a:p>
          <a:p>
            <a:r>
              <a:rPr lang="en-US" b="1" dirty="0"/>
              <a:t>)</a:t>
            </a:r>
            <a:endParaRPr lang="en-US" dirty="0"/>
          </a:p>
          <a:p>
            <a:endParaRPr lang="en-US" dirty="0"/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70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556</TotalTime>
  <Words>2826</Words>
  <Application>Microsoft Office PowerPoint</Application>
  <PresentationFormat>On-screen Show (4:3)</PresentationFormat>
  <Paragraphs>363</Paragraphs>
  <Slides>23</Slides>
  <Notes>23</Notes>
  <HiddenSlides>0</HiddenSlides>
  <MMClips>23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6" baseType="lpstr">
      <vt:lpstr>Arial</vt:lpstr>
      <vt:lpstr>Calibri</vt:lpstr>
      <vt:lpstr>Office Theme</vt:lpstr>
      <vt:lpstr>Small Reflector Splash Plate  BOR-MOM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Tech Editor</dc:creator>
  <cp:lastModifiedBy>Tom Milligan</cp:lastModifiedBy>
  <cp:revision>40</cp:revision>
  <dcterms:created xsi:type="dcterms:W3CDTF">2016-09-06T14:54:29Z</dcterms:created>
  <dcterms:modified xsi:type="dcterms:W3CDTF">2023-10-17T20:08:24Z</dcterms:modified>
</cp:coreProperties>
</file>