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8" r:id="rId2"/>
    <p:sldId id="259" r:id="rId3"/>
    <p:sldId id="297" r:id="rId4"/>
    <p:sldId id="310" r:id="rId5"/>
    <p:sldId id="260" r:id="rId6"/>
    <p:sldId id="301" r:id="rId7"/>
    <p:sldId id="302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EF1E428-0C07-4DC0-81A6-ECCFA23409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47606C92-681D-44E3-82C4-16F94425537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49AE27-504E-47AD-84B4-0695DBF647E9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18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19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030256-2887-488C-90CC-60682487904C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20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21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22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23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24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25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3FD9F86-07CA-4DC6-B6C1-A2D95FF5CC39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69FAE7-3A4B-4860-A326-A1FF0CBF12CD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95DA9-057F-42BE-A669-5127F77CC1D3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0FEE327-919C-437F-9185-50605D8BFED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9117D-8900-4F8E-A4E8-FC08D95F0C94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1842284-A863-409F-8414-0537ADE35BD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559D2-7C3D-4F94-B51E-CB1E747B948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F6DCF08-8475-4CD4-A5C1-6702F9B7F7D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76576-13E5-46F8-8F67-0826DDCF1D81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8694E17-4B15-4D40-ABEC-E5CDCA6D36E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85091-997C-4543-B24D-BF52A60A7FE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457ECC2-B53A-48B6-A771-3CE8E55627C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87BC4-1D1C-4371-8506-56CAFE082CC8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591AA87-56FB-4925-9B5F-C101C2D3407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AF5331-041C-4B15-9D7B-F0EB6CA77800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9DE4583-7EEC-41C0-8445-CE071B5FAE3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6E0A16-82B3-469E-B965-ED618D8DCE4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7E9EB33-48FD-4E57-B59D-7754C7569F0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75E412-179E-4DDB-BCE4-8F8270DBFF5B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50D7AC90-D4F2-4D02-8569-045DED88922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C1F8F2-CF05-4B2A-8724-A5AF505392B0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9F5DA12-E021-49D6-A25F-E83BD5E4909B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66AD0B-D40B-43F9-A9B0-0C12A72609F3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E11E6D85-8848-481A-A82A-0896C70848D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E3B42625-A2C7-45A8-B32C-76451634176C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BD06B326-6F7E-4D92-87B3-903493C6122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41" r:id="rId2"/>
    <p:sldLayoutId id="2147483942" r:id="rId3"/>
    <p:sldLayoutId id="2147483943" r:id="rId4"/>
    <p:sldLayoutId id="2147483944" r:id="rId5"/>
    <p:sldLayoutId id="2147483950" r:id="rId6"/>
    <p:sldLayoutId id="2147483951" r:id="rId7"/>
    <p:sldLayoutId id="2147483945" r:id="rId8"/>
    <p:sldLayoutId id="2147483946" r:id="rId9"/>
    <p:sldLayoutId id="2147483947" r:id="rId10"/>
    <p:sldLayoutId id="2147483948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1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2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2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2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microsoft.com/office/2007/relationships/media" Target="../media/media4.WAV"/><Relationship Id="rId7" Type="http://schemas.openxmlformats.org/officeDocument/2006/relationships/image" Target="../media/image4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4.WAV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Spherical Reflector Approx. using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r>
              <a:rPr lang="en-US" dirty="0"/>
              <a:t> </a:t>
            </a:r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1A5F3D0-2F5F-43EF-A839-5C3F356831A5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DEA9EBE-EB2E-4A1D-BC75-EEBC9C3243F9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129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334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73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0786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Reflector Rim for Sphere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1524000"/>
            <a:ext cx="812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6962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8320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Reflector Rim input for Sphere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 l="34375" t="21111" r="33125" b="24444"/>
          <a:stretch>
            <a:fillRect/>
          </a:stretch>
        </p:blipFill>
        <p:spPr bwMode="auto">
          <a:xfrm>
            <a:off x="1981200" y="1524000"/>
            <a:ext cx="5029200" cy="4739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2148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</a:t>
            </a:r>
            <a:r>
              <a:rPr lang="en-US" dirty="0" err="1">
                <a:solidFill>
                  <a:schemeClr val="bg1"/>
                </a:solidFill>
              </a:rPr>
              <a:t>Scatterer</a:t>
            </a:r>
            <a:r>
              <a:rPr lang="en-US" dirty="0">
                <a:solidFill>
                  <a:schemeClr val="bg1"/>
                </a:solidFill>
              </a:rPr>
              <a:t> input for Sphere</a:t>
            </a: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1447800"/>
            <a:ext cx="820972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6019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2854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Define Spherical </a:t>
            </a:r>
            <a:r>
              <a:rPr lang="en-US" dirty="0" err="1">
                <a:solidFill>
                  <a:schemeClr val="bg1"/>
                </a:solidFill>
              </a:rPr>
              <a:t>Scatterer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1447800"/>
            <a:ext cx="509451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2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42167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Frequency input for Sphere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/>
          <a:srcRect l="11250" r="30625" b="25556"/>
          <a:stretch>
            <a:fillRect/>
          </a:stretch>
        </p:blipFill>
        <p:spPr bwMode="auto">
          <a:xfrm>
            <a:off x="914400" y="1371600"/>
            <a:ext cx="7086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6258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PO Analysis input for Sphere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/>
          <a:srcRect r="31875" b="33333"/>
          <a:stretch>
            <a:fillRect/>
          </a:stretch>
        </p:blipFill>
        <p:spPr bwMode="auto">
          <a:xfrm>
            <a:off x="152400" y="1447800"/>
            <a:ext cx="8763000" cy="4823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5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6258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PO Analysis input for Sphere</a:t>
            </a: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5000" y="1447800"/>
            <a:ext cx="5181600" cy="488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4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46682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Feed input for Sphere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 cstate="print"/>
          <a:srcRect r="32500" b="34444"/>
          <a:stretch>
            <a:fillRect/>
          </a:stretch>
        </p:blipFill>
        <p:spPr bwMode="auto">
          <a:xfrm>
            <a:off x="152400" y="1447800"/>
            <a:ext cx="878753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46682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Feed input for Sphere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 cstate="print"/>
          <a:srcRect l="34375" t="20000" r="33750" b="24444"/>
          <a:stretch>
            <a:fillRect/>
          </a:stretch>
        </p:blipFill>
        <p:spPr bwMode="auto">
          <a:xfrm>
            <a:off x="2133600" y="1447800"/>
            <a:ext cx="4974336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9016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Add Drawing Rays for Sphere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81200" y="1524000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Add Rays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6" cstate="print"/>
          <a:srcRect l="25000" t="7778" r="18125" b="33333"/>
          <a:stretch>
            <a:fillRect/>
          </a:stretch>
        </p:blipFill>
        <p:spPr bwMode="auto">
          <a:xfrm>
            <a:off x="1371600" y="2286000"/>
            <a:ext cx="6934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Arrow Connector 12"/>
          <p:cNvCxnSpPr>
            <a:stCxn id="9" idx="1"/>
          </p:cNvCxnSpPr>
          <p:nvPr/>
        </p:nvCxnSpPr>
        <p:spPr bwMode="auto">
          <a:xfrm flipH="1">
            <a:off x="1600200" y="1708666"/>
            <a:ext cx="381000" cy="95833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2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4FFCF54-070C-4921-A374-1FEC5A2AB1D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5D01744-5FB4-4501-8645-A2B5D3AB9ACA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1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2" name="TextBox 11"/>
          <p:cNvSpPr txBox="1">
            <a:spLocks noChangeArrowheads="1"/>
          </p:cNvSpPr>
          <p:nvPr/>
        </p:nvSpPr>
        <p:spPr bwMode="auto">
          <a:xfrm>
            <a:off x="533400" y="381000"/>
            <a:ext cx="430919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Spherical Reflector Geometry</a:t>
            </a: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19200" y="1828800"/>
            <a:ext cx="6477000" cy="4740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5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4585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Converging Rays in Sphere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6" cstate="print"/>
          <a:srcRect l="8125" t="8889" r="20625" b="20000"/>
          <a:stretch>
            <a:fillRect/>
          </a:stretch>
        </p:blipFill>
        <p:spPr bwMode="auto">
          <a:xfrm>
            <a:off x="304800" y="1524000"/>
            <a:ext cx="86868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9666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Output Pattern input for Sphere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 cstate="print"/>
          <a:srcRect r="31875" b="35556"/>
          <a:stretch>
            <a:fillRect/>
          </a:stretch>
        </p:blipFill>
        <p:spPr bwMode="auto">
          <a:xfrm>
            <a:off x="228599" y="1447800"/>
            <a:ext cx="859220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5344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2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0449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Pattern input for Sphere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6" cstate="print"/>
          <a:srcRect l="33750" t="21111" r="33750" b="24444"/>
          <a:stretch>
            <a:fillRect/>
          </a:stretch>
        </p:blipFill>
        <p:spPr bwMode="auto">
          <a:xfrm>
            <a:off x="2133600" y="1524000"/>
            <a:ext cx="517538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943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7576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Analysis Commands input for Sphere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799" y="1524000"/>
            <a:ext cx="7471611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24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8444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GRASP10 114 deg Feed input for Sphere</a:t>
            </a:r>
          </a:p>
        </p:txBody>
      </p:sp>
      <p:pic>
        <p:nvPicPr>
          <p:cNvPr id="8" name="Picture 7" descr="50 wavel 114 deg feed op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894059"/>
            <a:ext cx="9144000" cy="506988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95400" y="6019800"/>
            <a:ext cx="604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42.02 dB Gain -1.90 dB Aperture Efficiency</a:t>
            </a:r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486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44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84448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GRASP10 114 deg Feed input for Sphere</a:t>
            </a:r>
          </a:p>
        </p:txBody>
      </p:sp>
      <p:pic>
        <p:nvPicPr>
          <p:cNvPr id="8" name="Picture 7" descr="50 wavel 114 deg feed optful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1295400"/>
            <a:ext cx="9144000" cy="5066516"/>
          </a:xfrm>
          <a:prstGeom prst="rect">
            <a:avLst/>
          </a:prstGeom>
        </p:spPr>
      </p:pic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49763" y="3306763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8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C9B4CC7-4E52-460E-9481-F90053E46021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B5A7D9D-26C7-4E36-A85A-BB6A84C62C64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9" descr="IMG_0553ban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6" name="TextBox 11"/>
          <p:cNvSpPr txBox="1">
            <a:spLocks noChangeArrowheads="1"/>
          </p:cNvSpPr>
          <p:nvPr/>
        </p:nvSpPr>
        <p:spPr bwMode="auto">
          <a:xfrm>
            <a:off x="685800" y="381000"/>
            <a:ext cx="29402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Select Blank Project</a:t>
            </a:r>
          </a:p>
        </p:txBody>
      </p:sp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4399" y="1371600"/>
            <a:ext cx="724038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791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5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66021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Add Coordinate Systems for Sphere</a:t>
            </a: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9" y="1600200"/>
            <a:ext cx="864777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8674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27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58326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Sphere Vertex </a:t>
            </a:r>
            <a:r>
              <a:rPr lang="en-US" dirty="0" err="1">
                <a:solidFill>
                  <a:schemeClr val="bg1"/>
                </a:solidFill>
              </a:rPr>
              <a:t>Coord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3716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743200" y="56388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76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41376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Center for Sphere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10200" y="2438400"/>
            <a:ext cx="3352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Design for 50 m diameter</a:t>
            </a:r>
          </a:p>
          <a:p>
            <a:r>
              <a:rPr lang="en-US" sz="1600" dirty="0"/>
              <a:t>Reflector with 60.75° subtended angle.  Reflector center 49.443 m above vertex.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 l="34375" t="21111" r="33125" b="24444"/>
          <a:stretch>
            <a:fillRect/>
          </a:stretch>
        </p:blipFill>
        <p:spPr bwMode="auto">
          <a:xfrm>
            <a:off x="304800" y="1524000"/>
            <a:ext cx="485191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01000" y="55626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34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49247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Feed </a:t>
            </a:r>
            <a:r>
              <a:rPr lang="en-US" dirty="0" err="1">
                <a:solidFill>
                  <a:schemeClr val="bg1"/>
                </a:solidFill>
              </a:rPr>
              <a:t>Coord</a:t>
            </a:r>
            <a:r>
              <a:rPr lang="en-US" dirty="0">
                <a:solidFill>
                  <a:schemeClr val="bg1"/>
                </a:solidFill>
              </a:rPr>
              <a:t>. for Sphere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62600" y="2209800"/>
            <a:ext cx="2819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Coordinate System at Optimum Focus</a:t>
            </a:r>
          </a:p>
          <a:p>
            <a:r>
              <a:rPr lang="en-US" sz="1600" dirty="0"/>
              <a:t>For  Feed @ Aperture </a:t>
            </a:r>
          </a:p>
          <a:p>
            <a:r>
              <a:rPr lang="el-GR" sz="1600" dirty="0"/>
              <a:t>λ</a:t>
            </a:r>
            <a:r>
              <a:rPr lang="en-US" sz="1600" dirty="0"/>
              <a:t>/4 deviation</a:t>
            </a:r>
          </a:p>
          <a:p>
            <a:endParaRPr lang="en-US" sz="1600" dirty="0"/>
          </a:p>
          <a:p>
            <a:r>
              <a:rPr lang="en-US" sz="1600" dirty="0"/>
              <a:t>Rotate about Y-axis 180°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 l="34375" t="21111" r="33750" b="24444"/>
          <a:stretch>
            <a:fillRect/>
          </a:stretch>
        </p:blipFill>
        <p:spPr bwMode="auto">
          <a:xfrm>
            <a:off x="762000" y="1600200"/>
            <a:ext cx="467930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334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333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396775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Elliptical Surface</a:t>
            </a: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2286000"/>
            <a:ext cx="834847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7150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6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2B25082-06F8-4AC2-8067-A8326B0780B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342272E-7FE1-4300-8454-54569D63EA90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8199" name="Picture 10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0" name="TextBox 12"/>
          <p:cNvSpPr txBox="1">
            <a:spLocks noChangeArrowheads="1"/>
          </p:cNvSpPr>
          <p:nvPr/>
        </p:nvSpPr>
        <p:spPr bwMode="auto">
          <a:xfrm>
            <a:off x="685800" y="304800"/>
            <a:ext cx="38811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Sphere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0" y="2209800"/>
            <a:ext cx="181331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Vertex distance</a:t>
            </a:r>
          </a:p>
          <a:p>
            <a:r>
              <a:rPr lang="en-US" sz="1600" dirty="0"/>
              <a:t> twice Radius </a:t>
            </a:r>
          </a:p>
          <a:p>
            <a:endParaRPr lang="en-US" sz="1600" dirty="0"/>
          </a:p>
          <a:p>
            <a:r>
              <a:rPr lang="en-US" sz="1600" dirty="0"/>
              <a:t>Distance between</a:t>
            </a:r>
          </a:p>
          <a:p>
            <a:r>
              <a:rPr lang="en-US" sz="1600" dirty="0"/>
              <a:t>Foci “small”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l="34375" t="21111" r="33750" b="24444"/>
          <a:stretch>
            <a:fillRect/>
          </a:stretch>
        </p:blipFill>
        <p:spPr bwMode="auto">
          <a:xfrm>
            <a:off x="533400" y="1523999"/>
            <a:ext cx="4876800" cy="468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848600" y="541020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2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2049</TotalTime>
  <Words>381</Words>
  <Application>Microsoft Office PowerPoint</Application>
  <PresentationFormat>On-screen Show (4:3)</PresentationFormat>
  <Paragraphs>141</Paragraphs>
  <Slides>25</Slides>
  <Notes>25</Notes>
  <HiddenSlides>0</HiddenSlides>
  <MMClips>26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Arial</vt:lpstr>
      <vt:lpstr>Times</vt:lpstr>
      <vt:lpstr>Times New Roman</vt:lpstr>
      <vt:lpstr>TICRA_MASTER</vt:lpstr>
      <vt:lpstr>Spherical Reflector Approx.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77</cp:revision>
  <dcterms:created xsi:type="dcterms:W3CDTF">2009-06-10T18:17:44Z</dcterms:created>
  <dcterms:modified xsi:type="dcterms:W3CDTF">2023-10-17T20:09:54Z</dcterms:modified>
</cp:coreProperties>
</file>