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8" r:id="rId2"/>
    <p:sldId id="259" r:id="rId3"/>
    <p:sldId id="311" r:id="rId4"/>
    <p:sldId id="312" r:id="rId5"/>
    <p:sldId id="260" r:id="rId6"/>
    <p:sldId id="313" r:id="rId7"/>
    <p:sldId id="291" r:id="rId8"/>
    <p:sldId id="314" r:id="rId9"/>
    <p:sldId id="298" r:id="rId10"/>
    <p:sldId id="307" r:id="rId11"/>
    <p:sldId id="322" r:id="rId12"/>
    <p:sldId id="323" r:id="rId13"/>
    <p:sldId id="324" r:id="rId14"/>
    <p:sldId id="325" r:id="rId15"/>
    <p:sldId id="326" r:id="rId16"/>
    <p:sldId id="315" r:id="rId17"/>
    <p:sldId id="317" r:id="rId18"/>
    <p:sldId id="318" r:id="rId19"/>
    <p:sldId id="316" r:id="rId20"/>
    <p:sldId id="319" r:id="rId21"/>
    <p:sldId id="320" r:id="rId22"/>
    <p:sldId id="327" r:id="rId23"/>
    <p:sldId id="328" r:id="rId24"/>
  </p:sldIdLst>
  <p:sldSz cx="9144000" cy="6858000" type="screen4x3"/>
  <p:notesSz cx="6858000" cy="91440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CFF5"/>
    <a:srgbClr val="F5EAD6"/>
    <a:srgbClr val="71A598"/>
    <a:srgbClr val="71A498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11E57C0-060D-4302-905D-58C598B7DD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97EFDC4-2B46-4706-B322-F5751EF2B61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49DAC-97A2-4266-A0C4-F825CAA56078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93DD5-F4FD-4507-A669-EBD767CD2DE3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070B93-5DAB-410F-B8D2-6306FE016100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514308-9CED-4EC6-9CC5-1D2E943FE12B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BDF59D-B332-4A97-AB46-BCA4370C6136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AC6D5-F83C-44FB-9BB6-67E9939F71A1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97B968-18EF-4052-A3CD-56D1136F2F7F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18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19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EBDAFD-353A-45DA-A18E-65290701E77B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20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21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22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F7CF4E-5914-484F-8ACA-A2EDA29805C7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F7CF4E-5914-484F-8ACA-A2EDA29805C7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CA8DFC-DF5C-40FC-8D62-C6C173350A54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91B6D3-8431-4982-B537-C832DEB7C977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91B6D3-8431-4982-B537-C832DEB7C977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F81AC-AA3E-45DB-BB3A-2240764AD22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289AFD2-EBE8-423D-8E78-100EEA62DD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8F77F-0B60-4B92-92AA-1E1D78BEBC1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44A9838-2D2C-401E-9483-2FA7425C8D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125B1-03BD-41FA-BC06-875F1877B6E2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955C74F-61D5-4439-B11D-15161AB728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7EFF7-554B-46E7-9A86-92961B3BC1D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BA04306-2992-44A8-9131-636FA810FB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F413C-BFE9-4A46-A930-5DE6ED24D3C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4E5F811-E2F7-4AEB-ADFE-83D07DC179D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ED5AB-34F6-4911-860D-9C76134EF3B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BBCF7B2-E240-484A-BE8E-AF527A2650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2438D-C188-4B94-A157-49D54B27390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D8B9845-FCE4-498C-817E-9950C64183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A3683-D241-43AA-BEA6-9986E5DA292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8B84503-1563-4685-B4D6-9D6E16D55E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8E62A-21AB-4A61-8FC2-85718D5D743D}" type="datetime1">
              <a:rPr lang="en-GB" smtClean="0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10A7C98-564C-4B68-A12E-3181AEAA37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B326E-A207-4293-8A01-43D2C46A40A8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D5BA2E0-8A2C-413D-AE96-3A3553283C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78084-C0A0-4BCA-8BD9-976FBBD21EC0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2FF4F27-CF6B-4027-90CB-B1D9B3EF1D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C8BAD756-2019-4091-AE1A-09D89058D57F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11EAEF3F-A97C-49CA-80A5-DBD7E4F539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7" r:id="rId2"/>
    <p:sldLayoutId id="2147483928" r:id="rId3"/>
    <p:sldLayoutId id="2147483929" r:id="rId4"/>
    <p:sldLayoutId id="2147483930" r:id="rId5"/>
    <p:sldLayoutId id="2147483936" r:id="rId6"/>
    <p:sldLayoutId id="2147483937" r:id="rId7"/>
    <p:sldLayoutId id="2147483931" r:id="rId8"/>
    <p:sldLayoutId id="2147483932" r:id="rId9"/>
    <p:sldLayoutId id="2147483933" r:id="rId10"/>
    <p:sldLayoutId id="2147483934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8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9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1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.jpe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4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7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29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3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3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35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37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2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4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Inverse </a:t>
            </a:r>
            <a:r>
              <a:rPr lang="en-US" sz="4000" b="0" dirty="0" err="1">
                <a:solidFill>
                  <a:srgbClr val="000000"/>
                </a:solidFill>
                <a:latin typeface="Times New Roman" pitchFamily="18" charset="0"/>
              </a:rPr>
              <a:t>Cassegrain</a:t>
            </a:r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 Analysis using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14AB8BF-C572-4ECE-91BF-CA4BFE2546E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ED5B07FE-3EE5-449D-9782-595D0D027C3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9436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024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DF47C63-3CBD-40FC-8195-52DE57B80E9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79C6F68E-B938-40C1-8C87-547DBC465CA2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024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024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524000"/>
            <a:ext cx="312420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1676400"/>
            <a:ext cx="42672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TextBox 10"/>
          <p:cNvSpPr txBox="1">
            <a:spLocks noChangeArrowheads="1"/>
          </p:cNvSpPr>
          <p:nvPr/>
        </p:nvSpPr>
        <p:spPr bwMode="auto">
          <a:xfrm>
            <a:off x="6096000" y="1524000"/>
            <a:ext cx="1290638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Subreflector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2590800"/>
            <a:ext cx="1069975" cy="307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Main </a:t>
            </a:r>
            <a:r>
              <a:rPr lang="en-US" sz="1400" dirty="0" err="1"/>
              <a:t>coord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905000" y="5410200"/>
            <a:ext cx="650875" cy="3381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Feed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0" y="3733800"/>
            <a:ext cx="730250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/>
              <a:t>Offset</a:t>
            </a:r>
          </a:p>
          <a:p>
            <a:pPr algn="ctr">
              <a:defRPr/>
            </a:pPr>
            <a:r>
              <a:rPr lang="en-US" sz="1600" dirty="0"/>
              <a:t>Main</a:t>
            </a:r>
          </a:p>
        </p:txBody>
      </p:sp>
      <p:sp>
        <p:nvSpPr>
          <p:cNvPr id="10255" name="TextBox 15"/>
          <p:cNvSpPr txBox="1">
            <a:spLocks noChangeArrowheads="1"/>
          </p:cNvSpPr>
          <p:nvPr/>
        </p:nvSpPr>
        <p:spPr bwMode="auto">
          <a:xfrm>
            <a:off x="1219200" y="1524000"/>
            <a:ext cx="1290638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Subreflector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3581400"/>
            <a:ext cx="1239838" cy="307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Global </a:t>
            </a:r>
            <a:r>
              <a:rPr lang="en-US" sz="1400" dirty="0" err="1"/>
              <a:t>Coord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" y="3048000"/>
            <a:ext cx="1250950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Ellipse Focus</a:t>
            </a:r>
          </a:p>
          <a:p>
            <a:pPr>
              <a:defRPr/>
            </a:pPr>
            <a:r>
              <a:rPr lang="en-US" sz="1400" dirty="0" err="1"/>
              <a:t>Focus_coord</a:t>
            </a:r>
            <a:endParaRPr lang="en-US" sz="1400" dirty="0"/>
          </a:p>
        </p:txBody>
      </p:sp>
      <p:pic>
        <p:nvPicPr>
          <p:cNvPr id="1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IMG_0553ba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38200" y="457200"/>
            <a:ext cx="4555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Rotate, Translate, &amp; Offset Main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1267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83211AA-F092-42DE-95E8-0FCAEC7AC5F8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126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126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195BD86-4714-4C2A-AF29-861F6367C084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IMG_0553b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2000" y="381000"/>
            <a:ext cx="3985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</a:t>
            </a:r>
            <a:r>
              <a:rPr lang="en-US" dirty="0" err="1">
                <a:solidFill>
                  <a:schemeClr val="bg1"/>
                </a:solidFill>
              </a:rPr>
              <a:t>Subrefl</a:t>
            </a:r>
            <a:r>
              <a:rPr lang="en-US" dirty="0">
                <a:solidFill>
                  <a:schemeClr val="bg1"/>
                </a:solidFill>
              </a:rPr>
              <a:t>. Coordinates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1371600"/>
            <a:ext cx="8686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229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777FD6D-CC40-45E6-B22C-14A94E42213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229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22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6F0E4EA-A71C-4015-A320-22DDED904EFC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IMG_0553b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2000" y="457200"/>
            <a:ext cx="2425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</a:t>
            </a:r>
            <a:r>
              <a:rPr lang="en-US" dirty="0" err="1">
                <a:solidFill>
                  <a:schemeClr val="bg1"/>
                </a:solidFill>
              </a:rPr>
              <a:t>Subref</a:t>
            </a:r>
            <a:r>
              <a:rPr lang="en-US" dirty="0">
                <a:solidFill>
                  <a:schemeClr val="bg1"/>
                </a:solidFill>
              </a:rPr>
              <a:t>. Rim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799" y="1447800"/>
            <a:ext cx="863363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3315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F39A5DC-F259-4EC3-B138-2104300D4D0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331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B23F226F-62F7-4D89-8BE4-838D45920F3F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13319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332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600200"/>
            <a:ext cx="829151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62000" y="457200"/>
            <a:ext cx="32744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Rotate &amp; Offset Ellipse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433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59A4816-38E0-4F7A-A304-5616607D4F96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434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5890AB9-8A7C-41C9-940F-680C0E6B5F8C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434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617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IMG_0553b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3400" y="457200"/>
            <a:ext cx="369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Feed Coordinate Sys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1447800"/>
            <a:ext cx="8432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536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A648D64-6AC4-4E8F-92D4-362E7886DDB3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536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536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DEF1CEDA-CCE5-41BA-9CAE-D29D01528DBE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1536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5369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524000"/>
            <a:ext cx="80930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38200" y="381000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Feed in Position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3727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Ray Tracing in 3-d Picture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447800"/>
            <a:ext cx="7391400" cy="5030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1200" y="1295400"/>
            <a:ext cx="312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9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4430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</a:t>
            </a:r>
            <a:r>
              <a:rPr lang="en-US" dirty="0" err="1">
                <a:solidFill>
                  <a:schemeClr val="bg1"/>
                </a:solidFill>
              </a:rPr>
              <a:t>dual_cut</a:t>
            </a:r>
            <a:r>
              <a:rPr lang="en-US" dirty="0">
                <a:solidFill>
                  <a:schemeClr val="bg1"/>
                </a:solidFill>
              </a:rPr>
              <a:t> Pattern Angles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371600"/>
            <a:ext cx="708660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3778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Gaussian Beam Feed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1371600"/>
            <a:ext cx="7086600" cy="479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 List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799" y="1524000"/>
            <a:ext cx="852593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8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B38828F-0C29-445E-875C-F710C10E36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2A905F7-53B6-4676-9569-48E8B9B73A57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1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1295400"/>
            <a:ext cx="40386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981200" y="2819400"/>
            <a:ext cx="650875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Feed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48200" y="1371600"/>
            <a:ext cx="1290638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/>
              <a:t>Subreflector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5486400" y="3276600"/>
            <a:ext cx="1506538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Main Reflector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</p:spPr>
      </p:pic>
      <p:pic>
        <p:nvPicPr>
          <p:cNvPr id="17" name="Picture 16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62000" y="381000"/>
            <a:ext cx="427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Inverse </a:t>
            </a:r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8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2051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Run Analysis 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371600"/>
            <a:ext cx="8001000" cy="51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91200" y="41148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Spillover at </a:t>
            </a:r>
            <a:r>
              <a:rPr lang="en-US" sz="1800" dirty="0" err="1"/>
              <a:t>Subreflector</a:t>
            </a:r>
            <a:endParaRPr lang="en-US" sz="1800" dirty="0"/>
          </a:p>
        </p:txBody>
      </p:sp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5791200" y="6096000"/>
            <a:ext cx="1700213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Spillover at Main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400" y="19812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/>
              <a:t>Click Arrow for Analysis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52600" y="3124200"/>
            <a:ext cx="1882247" cy="33855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3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2923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828800"/>
            <a:ext cx="875489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2923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524000"/>
            <a:ext cx="771403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1828800"/>
            <a:ext cx="3357889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3962400"/>
            <a:ext cx="266492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106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2923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Pattern Analysis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295400"/>
            <a:ext cx="804998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524000"/>
            <a:ext cx="825909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458201" cy="454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0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918E772-3599-4086-9B97-5C4EA2E9D89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3EA715A-6D35-4850-B533-FF4FB01F1167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1447800"/>
            <a:ext cx="855298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447800" y="4114800"/>
            <a:ext cx="1212850" cy="8302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/>
              <a:t>Start with</a:t>
            </a:r>
          </a:p>
          <a:p>
            <a:pPr>
              <a:defRPr/>
            </a:pPr>
            <a:r>
              <a:rPr lang="en-US" sz="1600" dirty="0"/>
              <a:t> Symmetric</a:t>
            </a:r>
          </a:p>
          <a:p>
            <a:pPr algn="ctr">
              <a:defRPr/>
            </a:pPr>
            <a:r>
              <a:rPr lang="en-US" sz="1600" dirty="0"/>
              <a:t>Design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5029200"/>
            <a:ext cx="304800" cy="304800"/>
          </a:xfrm>
          <a:prstGeom prst="rect">
            <a:avLst/>
          </a:prstGeom>
        </p:spPr>
      </p:pic>
      <p:pic>
        <p:nvPicPr>
          <p:cNvPr id="16" name="Picture 15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82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5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918E772-3599-4086-9B97-5C4EA2E9D89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3EA715A-6D35-4850-B533-FF4FB01F1167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371600"/>
            <a:ext cx="783265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10600" y="58674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9600" y="381000"/>
            <a:ext cx="3522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4DE5B8-959A-4624-88E6-FA370B1C50ED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BBB338A-48F0-49C2-A423-64E01FF5F758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99" y="1371600"/>
            <a:ext cx="769837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86800" y="5867400"/>
            <a:ext cx="304800" cy="304800"/>
          </a:xfrm>
          <a:prstGeom prst="rect">
            <a:avLst/>
          </a:prstGeom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2819400"/>
            <a:ext cx="4191000" cy="350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6096000" y="5257800"/>
            <a:ext cx="2274888" cy="3381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1. Rotate Main by 180°</a:t>
            </a: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2362200" y="3962400"/>
            <a:ext cx="2003425" cy="5842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/>
              <a:t>2. Translate by</a:t>
            </a:r>
          </a:p>
          <a:p>
            <a:pPr algn="ctr"/>
            <a:r>
              <a:rPr lang="en-US" sz="1600"/>
              <a:t> Twice Focal Length</a:t>
            </a:r>
          </a:p>
        </p:txBody>
      </p:sp>
      <p:pic>
        <p:nvPicPr>
          <p:cNvPr id="25" name="Picture 24" descr="IMG_0553ba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62000" y="381000"/>
            <a:ext cx="3951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 Main Refl. Coordinates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5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92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C88E465-547B-4BF3-90C0-4AD3E824373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5444130-29C3-46FF-AEF4-BA462BEB1515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371600"/>
            <a:ext cx="7010400" cy="502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6400800" y="3352800"/>
            <a:ext cx="2317750" cy="58420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/>
            <a:r>
              <a:rPr lang="en-US" sz="1600"/>
              <a:t>1. Rotate and Translate</a:t>
            </a:r>
          </a:p>
          <a:p>
            <a:pPr marL="342900" indent="-342900" algn="ctr"/>
            <a:r>
              <a:rPr lang="en-US" sz="1600"/>
              <a:t>Main Reflector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05800" y="5791200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3400" y="4724400"/>
            <a:ext cx="45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85800" y="457200"/>
            <a:ext cx="2786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Main Reflector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92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C88E465-547B-4BF3-90C0-4AD3E824373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15444130-29C3-46FF-AEF4-BA462BEB1515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447799"/>
            <a:ext cx="6629400" cy="5069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5410200" y="3733800"/>
            <a:ext cx="3013075" cy="338138"/>
          </a:xfrm>
          <a:prstGeom prst="rect">
            <a:avLst/>
          </a:prstGeom>
          <a:solidFill>
            <a:srgbClr val="77CFF5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2. Offset Main Reflector Center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5943600"/>
            <a:ext cx="304800" cy="304800"/>
          </a:xfrm>
          <a:prstGeom prst="rect">
            <a:avLst/>
          </a:prstGeom>
        </p:spPr>
      </p:pic>
      <p:pic>
        <p:nvPicPr>
          <p:cNvPr id="19" name="Picture 18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85800" y="457200"/>
            <a:ext cx="2786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Edit Main Reflector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6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3684</TotalTime>
  <Words>373</Words>
  <Application>Microsoft Office PowerPoint</Application>
  <PresentationFormat>On-screen Show (4:3)</PresentationFormat>
  <Paragraphs>150</Paragraphs>
  <Slides>23</Slides>
  <Notes>23</Notes>
  <HiddenSlides>0</HiddenSlides>
  <MMClips>23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Times</vt:lpstr>
      <vt:lpstr>Times New Roman</vt:lpstr>
      <vt:lpstr>TICRA_MASTER</vt:lpstr>
      <vt:lpstr>Inverse Cassegrain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Start by Creating Project Name</vt:lpstr>
      <vt:lpstr>Start by Creating Project Name</vt:lpstr>
      <vt:lpstr>Start by Creating Project Name</vt:lpstr>
      <vt:lpstr>Start by Creating Project Name</vt:lpstr>
      <vt:lpstr>Start by Creating Project Name</vt:lpstr>
      <vt:lpstr>Start by Creating Project Name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82</cp:revision>
  <dcterms:created xsi:type="dcterms:W3CDTF">2009-06-10T18:17:44Z</dcterms:created>
  <dcterms:modified xsi:type="dcterms:W3CDTF">2023-10-17T19:46:41Z</dcterms:modified>
</cp:coreProperties>
</file>