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99" r:id="rId2"/>
    <p:sldId id="259" r:id="rId3"/>
    <p:sldId id="260" r:id="rId4"/>
    <p:sldId id="300" r:id="rId5"/>
    <p:sldId id="301" r:id="rId6"/>
    <p:sldId id="302" r:id="rId7"/>
    <p:sldId id="290" r:id="rId8"/>
    <p:sldId id="261" r:id="rId9"/>
    <p:sldId id="303" r:id="rId10"/>
    <p:sldId id="262" r:id="rId11"/>
    <p:sldId id="263" r:id="rId12"/>
    <p:sldId id="307" r:id="rId13"/>
    <p:sldId id="264" r:id="rId14"/>
    <p:sldId id="304" r:id="rId15"/>
    <p:sldId id="305" r:id="rId16"/>
    <p:sldId id="306" r:id="rId17"/>
    <p:sldId id="308" r:id="rId18"/>
  </p:sldIdLst>
  <p:sldSz cx="9144000" cy="6858000" type="screen4x3"/>
  <p:notesSz cx="6858000" cy="91440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5C35789-5EA8-40BA-8CA1-C3597C2849A1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5C16FB5-7960-4D8D-981E-C38D6CE01095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F432C5-6454-4B56-920F-C258EF3843AB}" type="slidenum">
              <a:rPr lang="da-DK" smtClean="0"/>
              <a:pPr/>
              <a:t>1</a:t>
            </a:fld>
            <a:endParaRPr lang="da-DK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69D1F9-37AB-4581-9396-ABCE26961293}" type="slidenum">
              <a:rPr lang="da-DK" smtClean="0"/>
              <a:pPr/>
              <a:t>10</a:t>
            </a:fld>
            <a:endParaRPr lang="da-DK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EEE3B1-5F2D-43A4-A5B4-8694E3513304}" type="slidenum">
              <a:rPr lang="da-DK" smtClean="0"/>
              <a:pPr/>
              <a:t>11</a:t>
            </a:fld>
            <a:endParaRPr lang="da-DK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03B247-842D-444B-94CF-A3BDFEC73D4A}" type="slidenum">
              <a:rPr lang="da-DK" smtClean="0"/>
              <a:pPr/>
              <a:t>12</a:t>
            </a:fld>
            <a:endParaRPr lang="da-DK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03B247-842D-444B-94CF-A3BDFEC73D4A}" type="slidenum">
              <a:rPr lang="da-DK" smtClean="0"/>
              <a:pPr/>
              <a:t>13</a:t>
            </a:fld>
            <a:endParaRPr lang="da-DK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03B247-842D-444B-94CF-A3BDFEC73D4A}" type="slidenum">
              <a:rPr lang="da-DK" smtClean="0"/>
              <a:pPr/>
              <a:t>14</a:t>
            </a:fld>
            <a:endParaRPr lang="da-DK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03B247-842D-444B-94CF-A3BDFEC73D4A}" type="slidenum">
              <a:rPr lang="da-DK" smtClean="0"/>
              <a:pPr/>
              <a:t>15</a:t>
            </a:fld>
            <a:endParaRPr lang="da-DK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03B247-842D-444B-94CF-A3BDFEC73D4A}" type="slidenum">
              <a:rPr lang="da-DK" smtClean="0"/>
              <a:pPr/>
              <a:t>16</a:t>
            </a:fld>
            <a:endParaRPr lang="da-DK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03B247-842D-444B-94CF-A3BDFEC73D4A}" type="slidenum">
              <a:rPr lang="da-DK" smtClean="0"/>
              <a:pPr/>
              <a:t>17</a:t>
            </a:fld>
            <a:endParaRPr lang="da-DK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606773D-1949-43FE-A087-906D6EACDEA7}" type="slidenum">
              <a:rPr lang="da-DK" smtClean="0"/>
              <a:pPr/>
              <a:t>2</a:t>
            </a:fld>
            <a:endParaRPr lang="da-DK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3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4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5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325871-6373-4BD8-84B0-98EAAFB50D0A}" type="slidenum">
              <a:rPr lang="da-DK" smtClean="0"/>
              <a:pPr/>
              <a:t>6</a:t>
            </a:fld>
            <a:endParaRPr lang="da-DK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8D6B0-998B-4841-B3B1-3D67D6072A87}" type="slidenum">
              <a:rPr lang="da-DK" smtClean="0"/>
              <a:pPr/>
              <a:t>7</a:t>
            </a:fld>
            <a:endParaRPr lang="da-DK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CDD028-94CD-447E-BE14-99D5A9512412}" type="slidenum">
              <a:rPr lang="da-DK" smtClean="0"/>
              <a:pPr/>
              <a:t>8</a:t>
            </a:fld>
            <a:endParaRPr lang="da-DK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CDD028-94CD-447E-BE14-99D5A9512412}" type="slidenum">
              <a:rPr lang="da-DK" smtClean="0"/>
              <a:pPr/>
              <a:t>9</a:t>
            </a:fld>
            <a:endParaRPr lang="da-DK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4BEFCE-FD9C-4EFE-9588-BF28D273F63A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DCB3A512-DFD6-4689-9F56-4798969BF9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81E7B0-C9F5-49CF-AF9B-4DE82939051D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0CAD83B2-F196-412C-AF90-2BDC8DC5478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B82611-634A-4D9A-9A09-E935DB46D8B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1C841BEB-C513-402A-8396-61A9C7EE8E8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A5B695-280B-49D2-864A-07FF80E40645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4BAEA71C-F785-4C9A-831A-C90932CAF2B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FC92C-A22A-4D87-8501-8054313EC9F4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D8EBFF5C-88D8-466A-8DD0-2C0AB899F09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97AB76-4148-495C-91C8-E571383E604E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F8BB9360-67CE-43B1-9BB9-8CA500BF6BC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28041A-5A8C-4FD8-A1E0-A9E2FDF84A8E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96D624FF-DDB7-45D8-8AEF-5490D16D635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7FFC1-602F-4BAF-AA04-1C6A46E8D29D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9796B969-A24D-4831-8E47-F05D660CE55C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6AE01F-C2B6-48EE-85F9-DA64DBE927C2}" type="datetime1">
              <a:rPr lang="en-GB" smtClean="0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B844C7CD-6EA9-4867-93CB-425E3DAF20B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77AFB7-E0FD-457C-933E-E4D8807F9712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F0C8FBBA-E895-49A2-A792-D6CCB031EFF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5623E3-E4CD-4FCB-A760-F87529747F89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Page </a:t>
            </a:r>
            <a:fld id="{87C027CB-37BF-4758-A21A-8CE79BAB9BB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</a:rPr>
              <a:t>www.ticra.com</a:t>
            </a:r>
          </a:p>
        </p:txBody>
      </p:sp>
      <p:sp>
        <p:nvSpPr>
          <p:cNvPr id="1051" name="Rectangle 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fld id="{B14A70B3-6F6C-4F66-B939-82D9E9F30346}" type="datetime1">
              <a:rPr lang="en-GB" smtClean="0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pPr>
              <a:defRPr/>
            </a:pPr>
            <a:r>
              <a:rPr lang="en-GB"/>
              <a:t>Page </a:t>
            </a:r>
            <a:fld id="{6D757812-F653-4B19-A8DE-758C6F5CA84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  <p:sp>
        <p:nvSpPr>
          <p:cNvPr id="1030" name="Rectangle 3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31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93" r:id="rId1"/>
    <p:sldLayoutId id="2147483885" r:id="rId2"/>
    <p:sldLayoutId id="2147483886" r:id="rId3"/>
    <p:sldLayoutId id="2147483887" r:id="rId4"/>
    <p:sldLayoutId id="2147483888" r:id="rId5"/>
    <p:sldLayoutId id="2147483894" r:id="rId6"/>
    <p:sldLayoutId id="2147483895" r:id="rId7"/>
    <p:sldLayoutId id="2147483889" r:id="rId8"/>
    <p:sldLayoutId id="2147483890" r:id="rId9"/>
    <p:sldLayoutId id="2147483891" r:id="rId10"/>
    <p:sldLayoutId id="2147483892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4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4.png"/><Relationship Id="rId5" Type="http://schemas.openxmlformats.org/officeDocument/2006/relationships/image" Target="../media/image20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3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9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6.WAV"/><Relationship Id="rId1" Type="http://schemas.microsoft.com/office/2007/relationships/media" Target="../media/media16.WAV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17.WAV"/><Relationship Id="rId1" Type="http://schemas.microsoft.com/office/2007/relationships/media" Target="../media/media17.WAV"/><Relationship Id="rId6" Type="http://schemas.openxmlformats.org/officeDocument/2006/relationships/image" Target="../media/image1.png"/><Relationship Id="rId5" Type="http://schemas.openxmlformats.org/officeDocument/2006/relationships/image" Target="../media/image33.png"/><Relationship Id="rId4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2.jpe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16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sz="4000" b="0" dirty="0">
                <a:solidFill>
                  <a:srgbClr val="000000"/>
                </a:solidFill>
                <a:latin typeface="Times New Roman" pitchFamily="18" charset="0"/>
              </a:rPr>
              <a:t>Offset </a:t>
            </a:r>
            <a:r>
              <a:rPr lang="en-US" sz="4000" b="0" dirty="0" err="1">
                <a:solidFill>
                  <a:srgbClr val="000000"/>
                </a:solidFill>
                <a:latin typeface="Times New Roman" pitchFamily="18" charset="0"/>
              </a:rPr>
              <a:t>Cassegrain</a:t>
            </a:r>
            <a:r>
              <a:rPr lang="en-US" sz="4000" b="0" dirty="0">
                <a:solidFill>
                  <a:srgbClr val="000000"/>
                </a:solidFill>
                <a:latin typeface="Times New Roman" pitchFamily="18" charset="0"/>
              </a:rPr>
              <a:t> Analysis using GRASP Student Version by TICRA  </a:t>
            </a:r>
            <a:br>
              <a:rPr lang="en-US" sz="4400" b="0" dirty="0">
                <a:solidFill>
                  <a:srgbClr val="000000"/>
                </a:solidFill>
                <a:latin typeface="Times New Roman" pitchFamily="18" charset="0"/>
              </a:rPr>
            </a:br>
            <a:endParaRPr lang="en-US" dirty="0"/>
          </a:p>
        </p:txBody>
      </p:sp>
      <p:sp>
        <p:nvSpPr>
          <p:cNvPr id="5123" name="Subtitle 10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dirty="0"/>
              <a:t>Tom Milligan </a:t>
            </a:r>
            <a:r>
              <a:rPr lang="en-US" dirty="0">
                <a:hlinkClick r:id="rId5"/>
              </a:rPr>
              <a:t>tmilligan@ieee.org</a:t>
            </a:r>
            <a:endParaRPr lang="en-US" dirty="0"/>
          </a:p>
          <a:p>
            <a:pPr eaLnBrk="1" hangingPunct="1"/>
            <a:r>
              <a:rPr lang="en-US" dirty="0"/>
              <a:t>www.antennadesigner.org</a:t>
            </a:r>
          </a:p>
          <a:p>
            <a:pPr eaLnBrk="1" hangingPunct="1"/>
            <a:endParaRPr lang="en-US" dirty="0"/>
          </a:p>
        </p:txBody>
      </p:sp>
      <p:sp>
        <p:nvSpPr>
          <p:cNvPr id="512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1182920D-FECE-4B49-BDAF-24D3CB391A18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512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 dirty="0"/>
              <a:t>Grasp10 Student Version</a:t>
            </a:r>
            <a:endParaRPr lang="en-GB" sz="400" dirty="0"/>
          </a:p>
        </p:txBody>
      </p:sp>
      <p:sp>
        <p:nvSpPr>
          <p:cNvPr id="51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2D2ED69-4841-4CA2-B976-954E802BB460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512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077200" y="57150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36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/>
              <a:t>Start by Creating Project Name</a:t>
            </a:r>
          </a:p>
        </p:txBody>
      </p:sp>
      <p:sp>
        <p:nvSpPr>
          <p:cNvPr id="10243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79AC333-A7F8-4F0F-B603-EE8B64B805DB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024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102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AD5A21C8-184A-48D5-9BAC-E0F5E7E2F159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10247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8600" y="1371600"/>
            <a:ext cx="8636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6019800"/>
            <a:ext cx="304800" cy="304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981200" y="4648200"/>
            <a:ext cx="3810000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/>
              <a:t>Automatically Generated Command List</a:t>
            </a:r>
          </a:p>
        </p:txBody>
      </p:sp>
      <p:pic>
        <p:nvPicPr>
          <p:cNvPr id="14" name="Picture 13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62000" y="381000"/>
            <a:ext cx="21707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Command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074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8A6476AC-80CC-4BF7-B0E8-94AA0A3620E4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126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126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F4F3B237-381A-40DC-9989-3E6A247959CE}" type="slidenum">
              <a:rPr lang="en-GB" smtClean="0"/>
              <a:pPr/>
              <a:t>11</a:t>
            </a:fld>
            <a:endParaRPr lang="en-GB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8200" y="1371600"/>
            <a:ext cx="7391400" cy="503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2209800" y="1981200"/>
            <a:ext cx="24384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/>
              <a:t>Click Arrow for Analysis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715000" y="4191000"/>
            <a:ext cx="27432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Spillover at </a:t>
            </a:r>
            <a:r>
              <a:rPr lang="en-US" sz="1800" dirty="0" err="1"/>
              <a:t>Subreflector</a:t>
            </a:r>
            <a:endParaRPr lang="en-US" sz="1800" dirty="0"/>
          </a:p>
        </p:txBody>
      </p:sp>
      <p:sp>
        <p:nvSpPr>
          <p:cNvPr id="18" name="TextBox 17"/>
          <p:cNvSpPr txBox="1"/>
          <p:nvPr/>
        </p:nvSpPr>
        <p:spPr>
          <a:xfrm>
            <a:off x="5638800" y="6019800"/>
            <a:ext cx="2971800" cy="369332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dirty="0"/>
              <a:t>Spillover at Main Reflector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28800" y="3200400"/>
            <a:ext cx="1882247" cy="3385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Auto Convergence</a:t>
            </a:r>
          </a:p>
        </p:txBody>
      </p:sp>
      <p:pic>
        <p:nvPicPr>
          <p:cNvPr id="2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562600"/>
            <a:ext cx="304800" cy="304800"/>
          </a:xfrm>
          <a:prstGeom prst="rect">
            <a:avLst/>
          </a:prstGeom>
        </p:spPr>
      </p:pic>
      <p:pic>
        <p:nvPicPr>
          <p:cNvPr id="15" name="Picture 14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762000" y="381000"/>
            <a:ext cx="19319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Run Window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319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6B442D7-EDE8-4FF6-9CC9-C0582286BF9A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A4237016-8A01-4854-AA17-0497EB6ABF5F}" type="slidenum">
              <a:rPr lang="en-GB" smtClean="0"/>
              <a:pPr/>
              <a:t>12</a:t>
            </a:fld>
            <a:endParaRPr lang="en-GB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981200"/>
            <a:ext cx="8382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6388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5800" y="381000"/>
            <a:ext cx="2461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132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6B442D7-EDE8-4FF6-9CC9-C0582286BF9A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A4237016-8A01-4854-AA17-0497EB6ABF5F}" type="slidenum">
              <a:rPr lang="en-GB" smtClean="0"/>
              <a:pPr/>
              <a:t>13</a:t>
            </a:fld>
            <a:endParaRPr lang="en-GB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" y="1371600"/>
            <a:ext cx="7287208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05400" y="1447800"/>
            <a:ext cx="3858135" cy="2938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3429000"/>
            <a:ext cx="2543175" cy="2399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153400" y="5791200"/>
            <a:ext cx="304800" cy="304800"/>
          </a:xfrm>
          <a:prstGeom prst="rect">
            <a:avLst/>
          </a:prstGeom>
        </p:spPr>
      </p:pic>
      <p:pic>
        <p:nvPicPr>
          <p:cNvPr id="12" name="Picture 11" descr="IMG_0553ban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9600" y="381000"/>
            <a:ext cx="2461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22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6B442D7-EDE8-4FF6-9CC9-C0582286BF9A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A4237016-8A01-4854-AA17-0497EB6ABF5F}" type="slidenum">
              <a:rPr lang="en-GB" smtClean="0"/>
              <a:pPr/>
              <a:t>14</a:t>
            </a:fld>
            <a:endParaRPr lang="en-GB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295400"/>
            <a:ext cx="8382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229600" y="59436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5800" y="457200"/>
            <a:ext cx="24615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2-d Plot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96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6B442D7-EDE8-4FF6-9CC9-C0582286BF9A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A4237016-8A01-4854-AA17-0497EB6ABF5F}" type="slidenum">
              <a:rPr lang="en-GB" smtClean="0"/>
              <a:pPr/>
              <a:t>15</a:t>
            </a:fld>
            <a:endParaRPr lang="en-GB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447800"/>
            <a:ext cx="6961909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00" y="3733800"/>
            <a:ext cx="3387969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1752600"/>
            <a:ext cx="365125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 cstate="print"/>
          <a:stretch>
            <a:fillRect/>
          </a:stretch>
        </p:blipFill>
        <p:spPr>
          <a:xfrm>
            <a:off x="8229600" y="5867400"/>
            <a:ext cx="304800" cy="304800"/>
          </a:xfrm>
          <a:prstGeom prst="rect">
            <a:avLst/>
          </a:prstGeom>
        </p:spPr>
      </p:pic>
      <p:pic>
        <p:nvPicPr>
          <p:cNvPr id="12" name="Picture 11" descr="IMG_0553ban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85800" y="381000"/>
            <a:ext cx="35573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Adding Command to List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920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6B442D7-EDE8-4FF6-9CC9-C0582286BF9A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A4237016-8A01-4854-AA17-0497EB6ABF5F}" type="slidenum">
              <a:rPr lang="en-GB" smtClean="0"/>
              <a:pPr/>
              <a:t>16</a:t>
            </a:fld>
            <a:endParaRPr lang="en-GB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4799" y="1524000"/>
            <a:ext cx="8019627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181600" y="6019800"/>
            <a:ext cx="2863284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sz="1600" dirty="0"/>
              <a:t>Level of Scattering (Spillover)</a:t>
            </a:r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55626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9600" y="381000"/>
            <a:ext cx="4293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Subreflector</a:t>
            </a:r>
            <a:r>
              <a:rPr lang="en-US" dirty="0">
                <a:solidFill>
                  <a:schemeClr val="bg1"/>
                </a:solidFill>
              </a:rPr>
              <a:t> Blockage of Main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1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76B442D7-EDE8-4FF6-9CC9-C0582286BF9A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1331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331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A4237016-8A01-4854-AA17-0497EB6ABF5F}" type="slidenum">
              <a:rPr lang="en-GB" smtClean="0"/>
              <a:pPr/>
              <a:t>17</a:t>
            </a:fld>
            <a:endParaRPr lang="en-GB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2400" y="1371600"/>
            <a:ext cx="86868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382000" y="57912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62000" y="381000"/>
            <a:ext cx="3744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Scattered Field adds Little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54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9882CD2D-10B0-4BEF-A4F8-35A0C68D8BB1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6147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14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C4A8CB0-AF37-4159-A48D-9D0DB1C8F86E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615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60613" y="1219200"/>
            <a:ext cx="4225925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5410200" y="3200400"/>
            <a:ext cx="2065338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err="1"/>
              <a:t>Mizugutch</a:t>
            </a:r>
            <a:r>
              <a:rPr lang="en-US" sz="1600" dirty="0"/>
              <a:t> Tilt added</a:t>
            </a:r>
          </a:p>
          <a:p>
            <a:pPr algn="ctr">
              <a:defRPr/>
            </a:pPr>
            <a:r>
              <a:rPr lang="en-US" sz="1600" dirty="0"/>
              <a:t> to Reduce X-</a:t>
            </a:r>
            <a:r>
              <a:rPr lang="en-US" sz="1600" dirty="0" err="1"/>
              <a:t>Pol</a:t>
            </a:r>
            <a:endParaRPr lang="en-US" sz="1600" dirty="0"/>
          </a:p>
        </p:txBody>
      </p:sp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7600" y="56388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1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9600" y="381000"/>
            <a:ext cx="40791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Offset </a:t>
            </a:r>
            <a:r>
              <a:rPr lang="en-US" dirty="0" err="1">
                <a:solidFill>
                  <a:schemeClr val="bg1"/>
                </a:solidFill>
              </a:rPr>
              <a:t>Cassegrain</a:t>
            </a:r>
            <a:r>
              <a:rPr lang="en-US" dirty="0">
                <a:solidFill>
                  <a:schemeClr val="bg1"/>
                </a:solidFill>
              </a:rPr>
              <a:t> Geometry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5D7986FE-74F2-49D4-85B1-C9541EB4038F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3</a:t>
            </a:fld>
            <a:endParaRPr lang="en-GB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524000"/>
            <a:ext cx="8259097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62484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33400" y="3810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53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F63A4D9-8750-4345-A6DE-237AF0CCA11E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4</a:t>
            </a:fld>
            <a:endParaRPr lang="en-GB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0999" y="1447800"/>
            <a:ext cx="8458201" cy="4546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458200" y="60960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9600" y="4572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26EF5FE1-31F2-4A13-AB0E-DF718AC3942C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5</a:t>
            </a:fld>
            <a:endParaRPr lang="en-GB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14400" y="1447800"/>
            <a:ext cx="7315200" cy="4900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391400" y="5029200"/>
            <a:ext cx="304800" cy="304800"/>
          </a:xfrm>
          <a:prstGeom prst="rect">
            <a:avLst/>
          </a:prstGeom>
        </p:spPr>
      </p:pic>
      <p:pic>
        <p:nvPicPr>
          <p:cNvPr id="10" name="Picture 9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9600" y="4572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440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360C2EE1-D3FB-4400-BA20-E8F361A15962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7171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17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59FE3497-0109-4C49-BB3A-D34183527A1F}" type="slidenum">
              <a:rPr lang="en-GB" smtClean="0"/>
              <a:pPr/>
              <a:t>6</a:t>
            </a:fld>
            <a:endParaRPr lang="en-GB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295400"/>
            <a:ext cx="8073656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153400" y="6019800"/>
            <a:ext cx="304800" cy="304800"/>
          </a:xfrm>
          <a:prstGeom prst="rect">
            <a:avLst/>
          </a:prstGeom>
        </p:spPr>
      </p:pic>
      <p:pic>
        <p:nvPicPr>
          <p:cNvPr id="12" name="Picture 11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3400" y="381000"/>
            <a:ext cx="44206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GRASP10 input for Dual Offset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19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FC96B147-41A9-4863-BA7B-56520D1C166B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8195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819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69565C00-E7FA-42FB-A3F2-7CB587C49B94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8198" name="Rectangle 4"/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1" hangingPunct="1"/>
            <a:endParaRPr lang="en-GB" sz="2200" b="1">
              <a:solidFill>
                <a:schemeClr val="bg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" y="1371600"/>
            <a:ext cx="8073656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34400" y="5943600"/>
            <a:ext cx="304800" cy="304800"/>
          </a:xfrm>
          <a:prstGeom prst="rect">
            <a:avLst/>
          </a:prstGeom>
        </p:spPr>
      </p:pic>
      <p:pic>
        <p:nvPicPr>
          <p:cNvPr id="11" name="Picture 10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33400" y="381000"/>
            <a:ext cx="24961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Modify </a:t>
            </a:r>
            <a:r>
              <a:rPr lang="en-US" dirty="0" err="1">
                <a:solidFill>
                  <a:schemeClr val="bg1"/>
                </a:solidFill>
              </a:rPr>
              <a:t>dual_cuts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929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A6E4490-A2A7-4A0D-8373-0D042C79AC55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922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92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EAE36EE-C327-4BED-AD07-5947856C5BB2}" type="slidenum">
              <a:rPr lang="en-GB" smtClean="0"/>
              <a:pPr/>
              <a:t>8</a:t>
            </a:fld>
            <a:endParaRPr lang="en-GB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000" y="1371600"/>
            <a:ext cx="7543800" cy="4950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7543800" y="5257800"/>
            <a:ext cx="304800" cy="304800"/>
          </a:xfrm>
          <a:prstGeom prst="rect">
            <a:avLst/>
          </a:prstGeom>
        </p:spPr>
      </p:pic>
      <p:pic>
        <p:nvPicPr>
          <p:cNvPr id="13" name="Picture 12" descr="IMG_0553b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09600" y="457200"/>
            <a:ext cx="46169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Automatic Gaussian Beam Feed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0249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BA6E4490-A2A7-4A0D-8373-0D042C79AC55}" type="datetime1">
              <a:rPr lang="en-GB" smtClean="0"/>
              <a:pPr/>
              <a:t>17/10/2023</a:t>
            </a:fld>
            <a:endParaRPr lang="en-GB"/>
          </a:p>
        </p:txBody>
      </p:sp>
      <p:sp>
        <p:nvSpPr>
          <p:cNvPr id="9220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GB"/>
              <a:t>Grasp10 Student Version</a:t>
            </a:r>
            <a:endParaRPr lang="en-GB" sz="400"/>
          </a:p>
        </p:txBody>
      </p:sp>
      <p:sp>
        <p:nvSpPr>
          <p:cNvPr id="9221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r>
              <a:rPr lang="en-GB"/>
              <a:t>Page </a:t>
            </a:r>
            <a:fld id="{3EAE36EE-C327-4BED-AD07-5947856C5BB2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" y="1371600"/>
            <a:ext cx="496051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133600" y="1676400"/>
            <a:ext cx="1447800" cy="58420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600" dirty="0"/>
              <a:t>Automatic</a:t>
            </a:r>
          </a:p>
          <a:p>
            <a:pPr algn="ctr">
              <a:defRPr/>
            </a:pPr>
            <a:r>
              <a:rPr lang="en-US" sz="1600" dirty="0"/>
              <a:t>Feed Pointing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33800" y="2057400"/>
            <a:ext cx="4953000" cy="4144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8001000" y="5410200"/>
            <a:ext cx="304800" cy="304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638800" y="1371600"/>
            <a:ext cx="3048000" cy="5238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/>
              <a:t>Multiple Coordinate Systems:</a:t>
            </a:r>
          </a:p>
          <a:p>
            <a:pPr>
              <a:defRPr/>
            </a:pPr>
            <a:r>
              <a:rPr lang="en-US" sz="1400" dirty="0"/>
              <a:t> Main, </a:t>
            </a:r>
            <a:r>
              <a:rPr lang="en-US" sz="1400" dirty="0" err="1"/>
              <a:t>Subr</a:t>
            </a:r>
            <a:r>
              <a:rPr lang="en-US" sz="1400" dirty="0"/>
              <a:t>., Feed eases Geo Input</a:t>
            </a:r>
          </a:p>
        </p:txBody>
      </p:sp>
      <p:pic>
        <p:nvPicPr>
          <p:cNvPr id="16" name="Picture 15" descr="IMG_0553ban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0"/>
            <a:ext cx="9144000" cy="128111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609600" y="381000"/>
            <a:ext cx="41056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Multiple Coordinate Systems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589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antennadesigner</Template>
  <TotalTime>2830</TotalTime>
  <Words>251</Words>
  <Application>Microsoft Office PowerPoint</Application>
  <PresentationFormat>On-screen Show (4:3)</PresentationFormat>
  <Paragraphs>100</Paragraphs>
  <Slides>17</Slides>
  <Notes>17</Notes>
  <HiddenSlides>0</HiddenSlides>
  <MMClips>17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Times</vt:lpstr>
      <vt:lpstr>Times New Roman</vt:lpstr>
      <vt:lpstr>TICRA_MASTER</vt:lpstr>
      <vt:lpstr>Offset Cassegrain Analysis using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Start by Creating Project Name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65</cp:revision>
  <dcterms:created xsi:type="dcterms:W3CDTF">2009-06-10T18:17:44Z</dcterms:created>
  <dcterms:modified xsi:type="dcterms:W3CDTF">2023-10-17T19:55:59Z</dcterms:modified>
</cp:coreProperties>
</file>