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8" r:id="rId2"/>
    <p:sldId id="259" r:id="rId3"/>
    <p:sldId id="297" r:id="rId4"/>
    <p:sldId id="298" r:id="rId5"/>
    <p:sldId id="260" r:id="rId6"/>
    <p:sldId id="299" r:id="rId7"/>
    <p:sldId id="290" r:id="rId8"/>
    <p:sldId id="261" r:id="rId9"/>
    <p:sldId id="262" r:id="rId10"/>
    <p:sldId id="263" r:id="rId11"/>
    <p:sldId id="296" r:id="rId12"/>
    <p:sldId id="264" r:id="rId13"/>
    <p:sldId id="300" r:id="rId14"/>
    <p:sldId id="301" r:id="rId15"/>
  </p:sldIdLst>
  <p:sldSz cx="9144000" cy="6858000" type="screen4x3"/>
  <p:notesSz cx="6858000" cy="91440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D6"/>
    <a:srgbClr val="71A598"/>
    <a:srgbClr val="71A498"/>
    <a:srgbClr val="77CFF5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77" d="100"/>
          <a:sy n="77" d="100"/>
        </p:scale>
        <p:origin x="179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16C46F0-BF3F-44A2-9F95-79D071694B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AE3926E-BEE0-4989-9EC0-C974728486EF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E4DF8B-4DBC-494B-BC28-5A9FB4335AB3}" type="slidenum">
              <a:rPr lang="da-DK" smtClean="0"/>
              <a:pPr/>
              <a:t>1</a:t>
            </a:fld>
            <a:endParaRPr lang="da-DK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E1E43-2D61-43E8-AECE-A5A962232409}" type="slidenum">
              <a:rPr lang="da-DK" smtClean="0"/>
              <a:pPr/>
              <a:t>10</a:t>
            </a:fld>
            <a:endParaRPr lang="da-DK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1A8952-F604-4E8D-A7C2-055A6CDAF5C0}" type="slidenum">
              <a:rPr lang="da-DK" smtClean="0"/>
              <a:pPr/>
              <a:t>11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38C73-CFF5-4157-90B0-617ED0EC6B90}" type="slidenum">
              <a:rPr lang="da-DK" smtClean="0"/>
              <a:pPr/>
              <a:t>12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38C73-CFF5-4157-90B0-617ED0EC6B90}" type="slidenum">
              <a:rPr lang="da-DK" smtClean="0"/>
              <a:pPr/>
              <a:t>13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38C73-CFF5-4157-90B0-617ED0EC6B90}" type="slidenum">
              <a:rPr lang="da-DK" smtClean="0"/>
              <a:pPr/>
              <a:t>14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19EEF4-BF73-4E83-8361-386E76CECB5F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C102A2-5000-4213-B5D5-454C8E1D2537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C102A2-5000-4213-B5D5-454C8E1D2537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7DCC2F-CE89-40CE-9892-9F1893282CB2}" type="slidenum">
              <a:rPr lang="da-DK" smtClean="0"/>
              <a:pPr/>
              <a:t>7</a:t>
            </a:fld>
            <a:endParaRPr lang="da-DK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C7CAF8-0F30-4CC4-BCB8-569D8D886297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F07AF3-73A3-497E-90A3-159B6926E4AF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F39A5-BD57-4861-8587-3D25D2ABC90F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19FC2DBB-6989-4476-B89A-8B538E988C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3940C-3753-41BB-ADB7-DC446713D871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05206412-92ED-44A0-96D1-7399604D04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5EACC-40BC-4270-AD6F-DD2334FAE27B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EBE68DEF-D996-4703-B188-421067337C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3C2C2-08D3-4BA8-B5E1-825CEFE894A2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0811DEF5-A909-4307-82D4-365F8BF95E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D0586-D63E-48A8-83C1-54367D81A995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9E30BB1F-913F-4173-A80D-FCCB1923F10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43A05-9194-45E0-895F-782CA17F14C3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E63B9B14-B7D8-41A2-B4D5-068F3E0157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AA95A-D861-4776-B3A1-528D245AA728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4A5B5740-E1E1-40A2-880A-43A00758541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789DE-C574-4D91-9483-A5419FA10C34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AD82950C-9FED-4BD5-B26C-93A2614E94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4662C-9AA0-44E1-9932-B59D112C9C99}" type="datetime1">
              <a:rPr lang="en-GB" smtClean="0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02B83FA0-79C3-4459-AD85-C1B6F30E29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BA7FF-BDF2-4879-BB81-AA166F050770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A116A67B-3A48-4A3C-AF8C-D376CB9DECC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A60D4-6AD7-4ED3-993A-BFFF5D729F25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613064AE-9711-4C75-B23F-AB3177F8C1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</a:rPr>
              <a:t>www.ticra.com</a:t>
            </a: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fld id="{03E34CB6-6515-4123-9DE6-07B08979EB90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53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6AF4A18A-4B8E-47CD-BCBB-18D23B934D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Rectangle 3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31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71" r:id="rId2"/>
    <p:sldLayoutId id="2147483872" r:id="rId3"/>
    <p:sldLayoutId id="2147483873" r:id="rId4"/>
    <p:sldLayoutId id="2147483874" r:id="rId5"/>
    <p:sldLayoutId id="2147483880" r:id="rId6"/>
    <p:sldLayoutId id="2147483881" r:id="rId7"/>
    <p:sldLayoutId id="2147483875" r:id="rId8"/>
    <p:sldLayoutId id="2147483876" r:id="rId9"/>
    <p:sldLayoutId id="2147483877" r:id="rId10"/>
    <p:sldLayoutId id="2147483878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1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sz="4000" b="0" dirty="0">
                <a:solidFill>
                  <a:srgbClr val="000000"/>
                </a:solidFill>
                <a:latin typeface="Times New Roman" pitchFamily="18" charset="0"/>
              </a:rPr>
              <a:t>Offset Gregorian Analysis using GRASP Student Version by TICRA  </a:t>
            </a:r>
            <a:b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5123" name="Subtit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Tom Milligan </a:t>
            </a:r>
            <a:r>
              <a:rPr lang="en-US" dirty="0">
                <a:hlinkClick r:id="rId5"/>
              </a:rPr>
              <a:t>tmilligan@ieee.org</a:t>
            </a:r>
            <a:endParaRPr lang="en-US" dirty="0"/>
          </a:p>
          <a:p>
            <a:pPr eaLnBrk="1" hangingPunct="1"/>
            <a:r>
              <a:rPr lang="en-US" dirty="0"/>
              <a:t>www.antennadesigner.org</a:t>
            </a:r>
          </a:p>
          <a:p>
            <a:pPr eaLnBrk="1" hangingPunct="1"/>
            <a:endParaRPr lang="en-US" dirty="0"/>
          </a:p>
        </p:txBody>
      </p:sp>
      <p:sp>
        <p:nvSpPr>
          <p:cNvPr id="512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DBA3169-D7F1-44FD-AA8E-03E50EFD38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512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51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A575477-8C81-437D-8187-8B4F96D56E4E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128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53400" y="5715000"/>
            <a:ext cx="304800" cy="304800"/>
          </a:xfrm>
          <a:prstGeom prst="rect">
            <a:avLst/>
          </a:prstGeom>
        </p:spPr>
      </p:pic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0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B6E3F92-36DF-49E6-A9DF-21E6CD5797A1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8EDED916-CFC7-49E4-BA70-917F57DF4756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799" y="1600200"/>
            <a:ext cx="850990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743200" y="4648200"/>
            <a:ext cx="3810000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/>
              <a:t>Automatically Generated Command List</a:t>
            </a:r>
          </a:p>
        </p:txBody>
      </p:sp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5943600"/>
            <a:ext cx="304800" cy="304800"/>
          </a:xfrm>
          <a:prstGeom prst="rect">
            <a:avLst/>
          </a:prstGeom>
        </p:spPr>
      </p:pic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62000" y="381000"/>
            <a:ext cx="2170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Command 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29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A469ADA-907F-4472-8326-64695E7FB28D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0AC3F9B8-EA50-4586-98B5-2293CB1711B6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12305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1371600"/>
            <a:ext cx="7239000" cy="4896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5943600" y="5715000"/>
            <a:ext cx="30480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Spillover at Main Reflector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67400" y="4038600"/>
            <a:ext cx="27432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Spillover at </a:t>
            </a:r>
            <a:r>
              <a:rPr lang="en-US" sz="1800" dirty="0" err="1"/>
              <a:t>Subreflector</a:t>
            </a:r>
            <a:endParaRPr lang="en-US" sz="1800" dirty="0"/>
          </a:p>
        </p:txBody>
      </p:sp>
      <p:sp>
        <p:nvSpPr>
          <p:cNvPr id="24" name="TextBox 23"/>
          <p:cNvSpPr txBox="1"/>
          <p:nvPr/>
        </p:nvSpPr>
        <p:spPr>
          <a:xfrm>
            <a:off x="2286000" y="1981200"/>
            <a:ext cx="2438400" cy="33813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/>
              <a:t>Click Arrow for Analysis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57400" y="3276600"/>
            <a:ext cx="1882247" cy="338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Auto Convergence</a:t>
            </a:r>
          </a:p>
        </p:txBody>
      </p:sp>
      <p:pic>
        <p:nvPicPr>
          <p:cNvPr id="2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6172200"/>
            <a:ext cx="304800" cy="304800"/>
          </a:xfrm>
          <a:prstGeom prst="rect">
            <a:avLst/>
          </a:prstGeom>
        </p:spPr>
      </p:pic>
      <p:pic>
        <p:nvPicPr>
          <p:cNvPr id="14" name="Picture 13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85800" y="304800"/>
            <a:ext cx="19319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Run 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55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DE277D3-B524-4BDD-BABF-5DB66F6304A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C699914-FDFB-47E8-B575-FE7BAB0C21B6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600200"/>
            <a:ext cx="8619744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82000" y="6096000"/>
            <a:ext cx="304800" cy="304800"/>
          </a:xfrm>
          <a:prstGeom prst="rect">
            <a:avLst/>
          </a:prstGeom>
        </p:spPr>
      </p:pic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9600" y="457200"/>
            <a:ext cx="2461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14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DE277D3-B524-4BDD-BABF-5DB66F6304A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C699914-FDFB-47E8-B575-FE7BAB0C21B6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" y="1447800"/>
            <a:ext cx="7974419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1" y="3657600"/>
            <a:ext cx="2743200" cy="2588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00600" y="3657600"/>
            <a:ext cx="3758084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610600" y="5791200"/>
            <a:ext cx="304800" cy="304800"/>
          </a:xfrm>
          <a:prstGeom prst="rect">
            <a:avLst/>
          </a:prstGeom>
        </p:spPr>
      </p:pic>
      <p:pic>
        <p:nvPicPr>
          <p:cNvPr id="13" name="Picture 12" descr="IMG_0553ban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62000" y="381000"/>
            <a:ext cx="2461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84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DE277D3-B524-4BDD-BABF-5DB66F6304A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C699914-FDFB-47E8-B575-FE7BAB0C21B6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371600"/>
            <a:ext cx="7746124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733800" y="3733800"/>
            <a:ext cx="1111202" cy="5232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Symmetric</a:t>
            </a:r>
          </a:p>
          <a:p>
            <a:r>
              <a:rPr lang="en-US" sz="1400" dirty="0"/>
              <a:t>Plane X-</a:t>
            </a:r>
            <a:r>
              <a:rPr lang="en-US" sz="1400" dirty="0" err="1"/>
              <a:t>pol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410200" y="3505200"/>
            <a:ext cx="1917513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Diagonal Plane X-pol.</a:t>
            </a:r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 bwMode="auto">
          <a:xfrm flipH="1">
            <a:off x="4572000" y="3659089"/>
            <a:ext cx="838200" cy="9129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2133600" y="3048000"/>
            <a:ext cx="1539204" cy="30777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Symmetric Plane</a:t>
            </a:r>
          </a:p>
        </p:txBody>
      </p:sp>
      <p:cxnSp>
        <p:nvCxnSpPr>
          <p:cNvPr id="14" name="Straight Arrow Connector 13"/>
          <p:cNvCxnSpPr>
            <a:stCxn id="12" idx="1"/>
          </p:cNvCxnSpPr>
          <p:nvPr/>
        </p:nvCxnSpPr>
        <p:spPr bwMode="auto">
          <a:xfrm flipH="1">
            <a:off x="1600200" y="3201889"/>
            <a:ext cx="533400" cy="8367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1905000" y="2590800"/>
            <a:ext cx="1167243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Offset Plane</a:t>
            </a:r>
          </a:p>
        </p:txBody>
      </p:sp>
      <p:cxnSp>
        <p:nvCxnSpPr>
          <p:cNvPr id="17" name="Straight Arrow Connector 16"/>
          <p:cNvCxnSpPr>
            <a:stCxn id="15" idx="1"/>
          </p:cNvCxnSpPr>
          <p:nvPr/>
        </p:nvCxnSpPr>
        <p:spPr bwMode="auto">
          <a:xfrm flipH="1">
            <a:off x="1371600" y="2744689"/>
            <a:ext cx="533400" cy="9891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5257800" y="3048000"/>
            <a:ext cx="1399742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Diagonal Plane</a:t>
            </a:r>
          </a:p>
        </p:txBody>
      </p:sp>
      <p:cxnSp>
        <p:nvCxnSpPr>
          <p:cNvPr id="20" name="Straight Arrow Connector 19"/>
          <p:cNvCxnSpPr>
            <a:stCxn id="18" idx="1"/>
          </p:cNvCxnSpPr>
          <p:nvPr/>
        </p:nvCxnSpPr>
        <p:spPr bwMode="auto">
          <a:xfrm flipH="1">
            <a:off x="4953000" y="3201889"/>
            <a:ext cx="304800" cy="1509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77200" y="5867400"/>
            <a:ext cx="304800" cy="304800"/>
          </a:xfrm>
          <a:prstGeom prst="rect">
            <a:avLst/>
          </a:prstGeom>
        </p:spPr>
      </p:pic>
      <p:pic>
        <p:nvPicPr>
          <p:cNvPr id="22" name="Picture 21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85800" y="381000"/>
            <a:ext cx="2461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71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711154B-435D-4147-A9AC-D991C68D34CC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2E0BFE78-1B70-41D1-AADF-07D484C76D62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615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0" y="1219200"/>
            <a:ext cx="556736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334000" y="3124200"/>
            <a:ext cx="2065338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 err="1"/>
              <a:t>Mizugutch</a:t>
            </a:r>
            <a:r>
              <a:rPr lang="en-US" sz="1600" dirty="0"/>
              <a:t> Tilt added</a:t>
            </a:r>
          </a:p>
          <a:p>
            <a:pPr algn="ctr">
              <a:defRPr/>
            </a:pPr>
            <a:r>
              <a:rPr lang="en-US" sz="1600" dirty="0"/>
              <a:t> to Reduce X-</a:t>
            </a:r>
            <a:r>
              <a:rPr lang="en-US" sz="1600" dirty="0" err="1"/>
              <a:t>Pol</a:t>
            </a:r>
            <a:endParaRPr lang="en-US" sz="1600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01000" y="6019800"/>
            <a:ext cx="304800" cy="304800"/>
          </a:xfrm>
          <a:prstGeom prst="rect">
            <a:avLst/>
          </a:prstGeom>
        </p:spPr>
      </p:pic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09600" y="381000"/>
            <a:ext cx="3890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Offset Gregorian Geometry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90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524000"/>
            <a:ext cx="825909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6248400"/>
            <a:ext cx="304800" cy="304800"/>
          </a:xfrm>
          <a:prstGeom prst="rect">
            <a:avLst/>
          </a:prstGeom>
        </p:spPr>
      </p:pic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09600" y="3810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F63A4D9-8750-4345-A6DE-237AF0CCA11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447800"/>
            <a:ext cx="8458201" cy="4546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6096000"/>
            <a:ext cx="304800" cy="304800"/>
          </a:xfrm>
          <a:prstGeom prst="rect">
            <a:avLst/>
          </a:prstGeom>
        </p:spPr>
      </p:pic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62000" y="3810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E5D3C9B-921F-47F0-B729-E9024AC78736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4D8352F-9ECC-46CD-946E-F3575E7ED2A1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1447800"/>
            <a:ext cx="7315200" cy="484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5943600"/>
            <a:ext cx="304800" cy="304800"/>
          </a:xfrm>
          <a:prstGeom prst="rect">
            <a:avLst/>
          </a:prstGeom>
        </p:spPr>
      </p:pic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09600" y="3810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E5D3C9B-921F-47F0-B729-E9024AC78736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4D8352F-9ECC-46CD-946E-F3575E7ED2A1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447800"/>
            <a:ext cx="7924800" cy="5011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610600" y="6096000"/>
            <a:ext cx="304800" cy="304800"/>
          </a:xfrm>
          <a:prstGeom prst="rect">
            <a:avLst/>
          </a:prstGeom>
        </p:spPr>
      </p:pic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9600" y="3810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2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32E9A4B-A7B9-4194-9F57-4DE7EDA63816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E6737BA-2419-455C-AAC4-97D89FCB1B28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8198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1371600"/>
            <a:ext cx="7391400" cy="4889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05800" y="5791200"/>
            <a:ext cx="304800" cy="304800"/>
          </a:xfrm>
          <a:prstGeom prst="rect">
            <a:avLst/>
          </a:prstGeom>
        </p:spPr>
      </p:pic>
      <p:pic>
        <p:nvPicPr>
          <p:cNvPr id="12" name="Picture 11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85800" y="457200"/>
            <a:ext cx="2342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Modify </a:t>
            </a:r>
            <a:r>
              <a:rPr lang="en-US" dirty="0" err="1">
                <a:solidFill>
                  <a:schemeClr val="bg1"/>
                </a:solidFill>
              </a:rPr>
              <a:t>dual_cut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1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E8E7D03-C1DF-4EB1-A9FC-1CC791C37C1B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922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922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B8E9164C-8C15-4815-9BA8-1307FCE69A43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1371600"/>
            <a:ext cx="7239000" cy="486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5486400"/>
            <a:ext cx="304800" cy="304800"/>
          </a:xfrm>
          <a:prstGeom prst="rect">
            <a:avLst/>
          </a:prstGeom>
        </p:spPr>
      </p:pic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2000" y="457200"/>
            <a:ext cx="4616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Automatic Gaussian Beam Feed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18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10243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CCD4766-67A4-404C-9C32-D2153CAB92EC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024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102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A72891F-9992-4282-8056-C6496F26A892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10247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295400"/>
            <a:ext cx="47351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1905000"/>
            <a:ext cx="4928654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6400800" y="1676400"/>
            <a:ext cx="1447800" cy="58420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dirty="0"/>
              <a:t>Automatic</a:t>
            </a:r>
          </a:p>
          <a:p>
            <a:pPr algn="ctr">
              <a:defRPr/>
            </a:pPr>
            <a:r>
              <a:rPr lang="en-US" sz="1600" dirty="0"/>
              <a:t>Feed Pointing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3400" y="5486400"/>
            <a:ext cx="3048000" cy="5238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/>
              <a:t>Multiple Coordinate Systems:</a:t>
            </a:r>
          </a:p>
          <a:p>
            <a:pPr>
              <a:defRPr/>
            </a:pPr>
            <a:r>
              <a:rPr lang="en-US" sz="1400" dirty="0"/>
              <a:t> Main, </a:t>
            </a:r>
            <a:r>
              <a:rPr lang="en-US" sz="1400" dirty="0" err="1"/>
              <a:t>Subr</a:t>
            </a:r>
            <a:r>
              <a:rPr lang="en-US" sz="1400" dirty="0"/>
              <a:t>., Feed eases Geo Input</a:t>
            </a:r>
          </a:p>
        </p:txBody>
      </p:sp>
      <p:pic>
        <p:nvPicPr>
          <p:cNvPr id="1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534400" y="6096000"/>
            <a:ext cx="304800" cy="304800"/>
          </a:xfrm>
          <a:prstGeom prst="rect">
            <a:avLst/>
          </a:prstGeom>
        </p:spPr>
      </p:pic>
      <p:pic>
        <p:nvPicPr>
          <p:cNvPr id="16" name="Picture 15" descr="IMG_0553ba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09600" y="457200"/>
            <a:ext cx="299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Multiple Coordinates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6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TICRA_MASTER</Template>
  <TotalTime>3465</TotalTime>
  <Words>224</Words>
  <Application>Microsoft Office PowerPoint</Application>
  <PresentationFormat>On-screen Show (4:3)</PresentationFormat>
  <Paragraphs>90</Paragraphs>
  <Slides>14</Slides>
  <Notes>14</Notes>
  <HiddenSlides>0</HiddenSlides>
  <MMClips>14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Times</vt:lpstr>
      <vt:lpstr>Times New Roman</vt:lpstr>
      <vt:lpstr>TICRA_MASTER</vt:lpstr>
      <vt:lpstr>Offset Gregorian Analysis using GRASP Student Version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Start by Creating Project Name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53</cp:revision>
  <dcterms:created xsi:type="dcterms:W3CDTF">2009-06-10T18:17:44Z</dcterms:created>
  <dcterms:modified xsi:type="dcterms:W3CDTF">2023-10-17T19:57:41Z</dcterms:modified>
</cp:coreProperties>
</file>