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8" r:id="rId2"/>
    <p:sldId id="259" r:id="rId3"/>
    <p:sldId id="300" r:id="rId4"/>
    <p:sldId id="301" r:id="rId5"/>
    <p:sldId id="302" r:id="rId6"/>
    <p:sldId id="303" r:id="rId7"/>
    <p:sldId id="290" r:id="rId8"/>
    <p:sldId id="297" r:id="rId9"/>
    <p:sldId id="298" r:id="rId10"/>
    <p:sldId id="261" r:id="rId11"/>
    <p:sldId id="299" r:id="rId12"/>
    <p:sldId id="304" r:id="rId13"/>
    <p:sldId id="305" r:id="rId14"/>
    <p:sldId id="306" r:id="rId15"/>
    <p:sldId id="262" r:id="rId16"/>
    <p:sldId id="307" r:id="rId17"/>
  </p:sldIdLst>
  <p:sldSz cx="9144000" cy="6858000" type="screen4x3"/>
  <p:notesSz cx="7315200" cy="9601200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AD6"/>
    <a:srgbClr val="71A598"/>
    <a:srgbClr val="71A498"/>
    <a:srgbClr val="77CFF5"/>
    <a:srgbClr val="0F5D73"/>
    <a:srgbClr val="0074BC"/>
    <a:srgbClr val="00749D"/>
    <a:srgbClr val="308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61" autoAdjust="0"/>
    <p:restoredTop sz="96117" autoAdjust="0"/>
  </p:normalViewPr>
  <p:slideViewPr>
    <p:cSldViewPr>
      <p:cViewPr varScale="1">
        <p:scale>
          <a:sx n="77" d="100"/>
          <a:sy n="77" d="100"/>
        </p:scale>
        <p:origin x="1793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9B718746-B547-4D96-BBC0-E8883C8CF67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/>
              <a:t>Click to edit Master text styles</a:t>
            </a:r>
          </a:p>
          <a:p>
            <a:pPr lvl="1"/>
            <a:r>
              <a:rPr lang="da-DK" noProof="0"/>
              <a:t>Second level</a:t>
            </a:r>
          </a:p>
          <a:p>
            <a:pPr lvl="2"/>
            <a:r>
              <a:rPr lang="da-DK" noProof="0"/>
              <a:t>Third level</a:t>
            </a:r>
          </a:p>
          <a:p>
            <a:pPr lvl="3"/>
            <a:r>
              <a:rPr lang="da-DK" noProof="0"/>
              <a:t>Fourth level</a:t>
            </a:r>
          </a:p>
          <a:p>
            <a:pPr lvl="4"/>
            <a:r>
              <a:rPr lang="da-DK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0435AC1A-47FC-4FE3-8C93-FA94A4E2FFFF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3E6804-26E8-4694-A391-B5F812755EA2}" type="slidenum">
              <a:rPr lang="da-DK" smtClean="0"/>
              <a:pPr/>
              <a:t>1</a:t>
            </a:fld>
            <a:endParaRPr lang="da-DK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8A1B7A-55F6-401B-9104-BDFEC4D94D97}" type="slidenum">
              <a:rPr lang="da-DK" smtClean="0"/>
              <a:pPr/>
              <a:t>10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6FAB89-0550-4D2D-9343-02F3B0BDEE82}" type="slidenum">
              <a:rPr lang="da-DK" smtClean="0"/>
              <a:pPr/>
              <a:t>11</a:t>
            </a:fld>
            <a:endParaRPr lang="da-DK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6FAB89-0550-4D2D-9343-02F3B0BDEE82}" type="slidenum">
              <a:rPr lang="da-DK" smtClean="0"/>
              <a:pPr/>
              <a:t>12</a:t>
            </a:fld>
            <a:endParaRPr lang="da-DK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6FAB89-0550-4D2D-9343-02F3B0BDEE82}" type="slidenum">
              <a:rPr lang="da-DK" smtClean="0"/>
              <a:pPr/>
              <a:t>13</a:t>
            </a:fld>
            <a:endParaRPr lang="da-DK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6FAB89-0550-4D2D-9343-02F3B0BDEE82}" type="slidenum">
              <a:rPr lang="da-DK" smtClean="0"/>
              <a:pPr/>
              <a:t>14</a:t>
            </a:fld>
            <a:endParaRPr lang="da-DK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CCBBCC-9DB3-4D13-8D5E-0A7639564DA7}" type="slidenum">
              <a:rPr lang="da-DK" smtClean="0"/>
              <a:pPr/>
              <a:t>15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CCBBCC-9DB3-4D13-8D5E-0A7639564DA7}" type="slidenum">
              <a:rPr lang="da-DK" smtClean="0"/>
              <a:pPr/>
              <a:t>16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04B45C-AF91-4558-808E-40181CA87871}" type="slidenum">
              <a:rPr lang="da-DK" smtClean="0"/>
              <a:pPr/>
              <a:t>2</a:t>
            </a:fld>
            <a:endParaRPr lang="da-DK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3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4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5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6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7EF3D7-D443-492C-B0FA-5EECCC529D1D}" type="slidenum">
              <a:rPr lang="da-DK" smtClean="0"/>
              <a:pPr/>
              <a:t>7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32735B-C9DA-4CAB-979B-0CDEB0C00700}" type="slidenum">
              <a:rPr lang="da-DK" smtClean="0"/>
              <a:pPr/>
              <a:t>8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586F95-AE0D-4299-909D-A5DB57F84E77}" type="slidenum">
              <a:rPr lang="da-DK" smtClean="0"/>
              <a:pPr/>
              <a:t>9</a:t>
            </a:fld>
            <a:endParaRPr lang="da-DK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D660D-CB5B-4AF9-8A83-4C987C119F95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21A15D0E-DFC4-4564-A53F-4A9E91D12C7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27A3F-A932-41EE-A3A6-D89FC2A98A7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32028BEB-3780-4F1E-BCDB-10A0756FA39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7575" y="533400"/>
            <a:ext cx="1698625" cy="5562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8525" y="533400"/>
            <a:ext cx="4946650" cy="5562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0E054-010D-49CC-B759-F4FFA05F4E8E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12169B55-A159-4FCC-AE16-798436B8BA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0AFAA-9120-44E2-9CAB-12E69AA67524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177CD436-6EDC-476F-B412-6BF88F1178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D184F-C4DE-4161-A5B0-D7ECCDAFE8AD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D0F1B3A1-16F7-4BA5-AE98-98E2F94632C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8525" y="1798638"/>
            <a:ext cx="3322638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3563" y="1798638"/>
            <a:ext cx="3322637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EF3B78-3A17-4DC5-869C-B4A551F37D1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18F643EE-9832-47F9-B3E0-C5CC5E9D196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B247A5-A0DA-4AC7-B164-1149803C2894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8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9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DF670461-12BE-459A-AAC3-39B748F9914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03C64-7E51-486D-83D8-2A0A722E910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5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CE1CAB00-4A60-4681-AD81-12A945F103E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0BCD9-A5DE-482F-877F-0CB3F287C49B}" type="datetime1">
              <a:rPr lang="en-GB" smtClean="0"/>
              <a:pPr>
                <a:defRPr/>
              </a:pPr>
              <a:t>17/10/2023</a:t>
            </a:fld>
            <a:endParaRPr lang="en-GB" dirty="0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ftr" sz="quarter" idx="11"/>
          </p:nvPr>
        </p:nvSpPr>
        <p:spPr>
          <a:xfrm>
            <a:off x="1828800" y="6553200"/>
            <a:ext cx="2159000" cy="179388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4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2A351C1D-D6B7-4453-8572-E33EC510DF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492E6-F466-44B8-8BFD-6B9F22D12184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860702EC-85CE-41CE-957F-14192A0603F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4D6AE-96AD-4352-BD59-3E1C8ECFFECB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8C6F76B7-FDB9-4327-A3AF-5AF5E3A3A37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leica-geosystem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ext Box 18">
            <a:hlinkClick r:id="rId13"/>
          </p:cNvPr>
          <p:cNvSpPr txBox="1">
            <a:spLocks noChangeArrowheads="1"/>
          </p:cNvSpPr>
          <p:nvPr/>
        </p:nvSpPr>
        <p:spPr bwMode="auto">
          <a:xfrm>
            <a:off x="7377113" y="6553200"/>
            <a:ext cx="1184275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>
              <a:defRPr/>
            </a:pPr>
            <a:r>
              <a:rPr lang="en-GB" sz="1000" b="1">
                <a:solidFill>
                  <a:srgbClr val="0074BC"/>
                </a:solidFill>
              </a:rPr>
              <a:t>www.ticra.com</a:t>
            </a: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05263" y="6553200"/>
            <a:ext cx="719137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fld id="{1C98D11E-016F-4C2B-82FF-49F852AD996B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1052" name="Rectangle 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11338" y="6553200"/>
            <a:ext cx="2159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053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" y="6553200"/>
            <a:ext cx="719138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r>
              <a:rPr lang="en-GB"/>
              <a:t>Page </a:t>
            </a:r>
            <a:fld id="{3F6B17E0-7C68-4CB4-8ACC-98688CA2C8B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Rectangle 3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798638"/>
            <a:ext cx="6797675" cy="429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31" name="Rectangle 34"/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334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13" r:id="rId2"/>
    <p:sldLayoutId id="2147483914" r:id="rId3"/>
    <p:sldLayoutId id="2147483915" r:id="rId4"/>
    <p:sldLayoutId id="2147483916" r:id="rId5"/>
    <p:sldLayoutId id="2147483922" r:id="rId6"/>
    <p:sldLayoutId id="2147483923" r:id="rId7"/>
    <p:sldLayoutId id="2147483917" r:id="rId8"/>
    <p:sldLayoutId id="2147483918" r:id="rId9"/>
    <p:sldLayoutId id="2147483919" r:id="rId10"/>
    <p:sldLayoutId id="2147483920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74BB"/>
        </a:buClr>
        <a:buFont typeface="Times"/>
        <a:buChar char="•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jpeg"/><Relationship Id="rId5" Type="http://schemas.openxmlformats.org/officeDocument/2006/relationships/hyperlink" Target="mailto:tmilligan@ieee.org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8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.jpe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1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2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2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2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8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2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2.pn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3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jpe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jpe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.jpe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sz="4000" b="0" dirty="0">
                <a:solidFill>
                  <a:srgbClr val="000000"/>
                </a:solidFill>
                <a:latin typeface="Times New Roman" pitchFamily="18" charset="0"/>
              </a:rPr>
              <a:t>Open </a:t>
            </a:r>
            <a:r>
              <a:rPr lang="en-US" sz="4000" b="0" dirty="0" err="1">
                <a:solidFill>
                  <a:srgbClr val="000000"/>
                </a:solidFill>
                <a:latin typeface="Times New Roman" pitchFamily="18" charset="0"/>
              </a:rPr>
              <a:t>Cassegrain</a:t>
            </a:r>
            <a:r>
              <a:rPr lang="en-US" sz="4000" b="0" dirty="0">
                <a:solidFill>
                  <a:srgbClr val="000000"/>
                </a:solidFill>
                <a:latin typeface="Times New Roman" pitchFamily="18" charset="0"/>
              </a:rPr>
              <a:t> Analysis GRASP Student Version by TICRA  </a:t>
            </a:r>
            <a:br>
              <a:rPr lang="en-US" sz="4400" b="0" dirty="0">
                <a:solidFill>
                  <a:srgbClr val="000000"/>
                </a:solidFill>
                <a:latin typeface="Times New Roman" pitchFamily="18" charset="0"/>
              </a:rPr>
            </a:br>
            <a:endParaRPr lang="en-US" dirty="0"/>
          </a:p>
        </p:txBody>
      </p:sp>
      <p:sp>
        <p:nvSpPr>
          <p:cNvPr id="5123" name="Subtitle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Tom Milligan </a:t>
            </a:r>
            <a:r>
              <a:rPr lang="en-US" dirty="0">
                <a:hlinkClick r:id="rId5"/>
              </a:rPr>
              <a:t>tmilligan@ieee.org</a:t>
            </a:r>
            <a:endParaRPr lang="en-US" dirty="0"/>
          </a:p>
          <a:p>
            <a:pPr eaLnBrk="1" hangingPunct="1"/>
            <a:r>
              <a:rPr lang="en-US" dirty="0"/>
              <a:t>www.antennadesigner.org</a:t>
            </a:r>
          </a:p>
          <a:p>
            <a:pPr eaLnBrk="1" hangingPunct="1"/>
            <a:endParaRPr lang="en-US" dirty="0"/>
          </a:p>
        </p:txBody>
      </p:sp>
      <p:sp>
        <p:nvSpPr>
          <p:cNvPr id="512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6E91303-F371-4265-9A3A-AF4F547D5194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512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51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1692CCF0-B8C5-47E6-AB58-BB72C79DE044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5129" name="Picture 10" descr="IMG_0553ban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1534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58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A3601D6-3032-4C67-AB9D-836E953C842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126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112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19BF2953-9955-497E-BD84-33F328AF127E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10600" y="6096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10" descr="IMG_0553ban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TextBox 12"/>
          <p:cNvSpPr txBox="1">
            <a:spLocks noChangeArrowheads="1"/>
          </p:cNvSpPr>
          <p:nvPr/>
        </p:nvSpPr>
        <p:spPr bwMode="auto">
          <a:xfrm>
            <a:off x="457200" y="381000"/>
            <a:ext cx="4156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Modify Gaussian Beam Feed</a:t>
            </a:r>
          </a:p>
        </p:txBody>
      </p:sp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0" y="1447800"/>
            <a:ext cx="7543800" cy="495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0EB8B45-0659-48BE-BB55-0367AC2F1F79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229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22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F7610CF2-BB9A-41DD-88D4-A805D7022DA0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2297" name="Picture 11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TextBox 13"/>
          <p:cNvSpPr txBox="1">
            <a:spLocks noChangeArrowheads="1"/>
          </p:cNvSpPr>
          <p:nvPr/>
        </p:nvSpPr>
        <p:spPr bwMode="auto">
          <a:xfrm>
            <a:off x="533400" y="381000"/>
            <a:ext cx="23423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Modify </a:t>
            </a:r>
            <a:r>
              <a:rPr lang="en-US" dirty="0" err="1">
                <a:solidFill>
                  <a:schemeClr val="bg1"/>
                </a:solidFill>
              </a:rPr>
              <a:t>dual_cut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9200" y="1371600"/>
            <a:ext cx="6629400" cy="494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4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0EB8B45-0659-48BE-BB55-0367AC2F1F79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229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22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F7610CF2-BB9A-41DD-88D4-A805D7022DA0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2297" name="Picture 11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TextBox 13"/>
          <p:cNvSpPr txBox="1">
            <a:spLocks noChangeArrowheads="1"/>
          </p:cNvSpPr>
          <p:nvPr/>
        </p:nvSpPr>
        <p:spPr bwMode="auto">
          <a:xfrm>
            <a:off x="533400" y="381000"/>
            <a:ext cx="40373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Ray Tracing on 3-d Diagram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599" y="1524000"/>
            <a:ext cx="8025063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6019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83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0EB8B45-0659-48BE-BB55-0367AC2F1F79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229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22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F7610CF2-BB9A-41DD-88D4-A805D7022DA0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2297" name="Picture 11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TextBox 13"/>
          <p:cNvSpPr txBox="1">
            <a:spLocks noChangeArrowheads="1"/>
          </p:cNvSpPr>
          <p:nvPr/>
        </p:nvSpPr>
        <p:spPr bwMode="auto">
          <a:xfrm>
            <a:off x="533400" y="381000"/>
            <a:ext cx="21707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Command List</a:t>
            </a:r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0999" y="1447800"/>
            <a:ext cx="8492067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1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0EB8B45-0659-48BE-BB55-0367AC2F1F79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229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22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F7610CF2-BB9A-41DD-88D4-A805D7022DA0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2297" name="Picture 11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TextBox 13"/>
          <p:cNvSpPr txBox="1">
            <a:spLocks noChangeArrowheads="1"/>
          </p:cNvSpPr>
          <p:nvPr/>
        </p:nvSpPr>
        <p:spPr bwMode="auto">
          <a:xfrm>
            <a:off x="533400" y="381000"/>
            <a:ext cx="19319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Run Window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" y="1371600"/>
            <a:ext cx="7543800" cy="4990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6"/>
          <p:cNvSpPr txBox="1">
            <a:spLocks noChangeArrowheads="1"/>
          </p:cNvSpPr>
          <p:nvPr/>
        </p:nvSpPr>
        <p:spPr bwMode="auto">
          <a:xfrm>
            <a:off x="6019800" y="4038600"/>
            <a:ext cx="2132013" cy="33813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Subreflector Spillover</a:t>
            </a: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5715000" y="6019800"/>
            <a:ext cx="2349500" cy="33813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Main Reflector Spillover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05000" y="3124200"/>
            <a:ext cx="1882247" cy="3385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Auto Convergence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5000" y="4800600"/>
            <a:ext cx="1882247" cy="3385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Auto Convergence</a:t>
            </a:r>
          </a:p>
        </p:txBody>
      </p:sp>
      <p:pic>
        <p:nvPicPr>
          <p:cNvPr id="1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5344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53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Start by Creating Project Name</a:t>
            </a:r>
          </a:p>
        </p:txBody>
      </p:sp>
      <p:sp>
        <p:nvSpPr>
          <p:cNvPr id="13315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694CB6B-9781-472A-9142-41A47970800C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3316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1331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3EE1084-1E79-48E0-804D-991D4CA3030C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13318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3322" name="Picture 12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3" name="TextBox 14"/>
          <p:cNvSpPr txBox="1">
            <a:spLocks noChangeArrowheads="1"/>
          </p:cNvSpPr>
          <p:nvPr/>
        </p:nvSpPr>
        <p:spPr bwMode="auto">
          <a:xfrm>
            <a:off x="533400" y="381000"/>
            <a:ext cx="24615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2-d Plot Analysis</a:t>
            </a:r>
          </a:p>
        </p:txBody>
      </p:sp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1447800"/>
            <a:ext cx="7783286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4114800"/>
            <a:ext cx="2503418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6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38800" y="3657600"/>
            <a:ext cx="3057742" cy="232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3820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60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Start by Creating Project Name</a:t>
            </a:r>
          </a:p>
        </p:txBody>
      </p:sp>
      <p:sp>
        <p:nvSpPr>
          <p:cNvPr id="13315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694CB6B-9781-472A-9142-41A47970800C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3316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1331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3EE1084-1E79-48E0-804D-991D4CA3030C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13318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3322" name="Picture 12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3" name="TextBox 14"/>
          <p:cNvSpPr txBox="1">
            <a:spLocks noChangeArrowheads="1"/>
          </p:cNvSpPr>
          <p:nvPr/>
        </p:nvSpPr>
        <p:spPr bwMode="auto">
          <a:xfrm>
            <a:off x="533400" y="381000"/>
            <a:ext cx="24615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2-d Plot Analysis</a:t>
            </a: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1371600"/>
            <a:ext cx="8001000" cy="5150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08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A018B3BC-55B4-4442-B54C-185DE370EF9D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1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3261A5E2-810E-4C1B-8E62-46DAF99292D1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6149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8400" y="1219200"/>
            <a:ext cx="442277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124200" y="1676400"/>
            <a:ext cx="1004888" cy="5842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/>
              <a:t>Main</a:t>
            </a:r>
          </a:p>
          <a:p>
            <a:pPr>
              <a:defRPr/>
            </a:pPr>
            <a:r>
              <a:rPr lang="en-US" sz="1600" dirty="0"/>
              <a:t>Reflector</a:t>
            </a:r>
          </a:p>
        </p:txBody>
      </p:sp>
      <p:sp>
        <p:nvSpPr>
          <p:cNvPr id="6151" name="TextBox 8"/>
          <p:cNvSpPr txBox="1">
            <a:spLocks noChangeArrowheads="1"/>
          </p:cNvSpPr>
          <p:nvPr/>
        </p:nvSpPr>
        <p:spPr bwMode="auto">
          <a:xfrm>
            <a:off x="3810000" y="3276600"/>
            <a:ext cx="650875" cy="33813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Feed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05400" y="1828800"/>
            <a:ext cx="992188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/>
              <a:t>Beam</a:t>
            </a:r>
          </a:p>
          <a:p>
            <a:pPr>
              <a:defRPr/>
            </a:pPr>
            <a:r>
              <a:rPr lang="en-US" sz="1600" dirty="0"/>
              <a:t>Direction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334000" y="4648200"/>
            <a:ext cx="1290638" cy="33813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 err="1"/>
              <a:t>Subreflector</a:t>
            </a:r>
            <a:endParaRPr lang="en-US" sz="1600" dirty="0"/>
          </a:p>
        </p:txBody>
      </p:sp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05800" y="5943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4" descr="IMG_0553ban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6" name="TextBox 16"/>
          <p:cNvSpPr txBox="1">
            <a:spLocks noChangeArrowheads="1"/>
          </p:cNvSpPr>
          <p:nvPr/>
        </p:nvSpPr>
        <p:spPr bwMode="auto">
          <a:xfrm>
            <a:off x="457200" y="457200"/>
            <a:ext cx="3984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Open Cassegrain Reflector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D7986FE-74F2-49D4-85B1-C9541EB4038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999" y="1524000"/>
            <a:ext cx="825909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6248400"/>
            <a:ext cx="304800" cy="304800"/>
          </a:xfrm>
          <a:prstGeom prst="rect">
            <a:avLst/>
          </a:prstGeom>
        </p:spPr>
      </p:pic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3400" y="381000"/>
            <a:ext cx="4420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Dual Offset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3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F63A4D9-8750-4345-A6DE-237AF0CCA11E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999" y="1447800"/>
            <a:ext cx="8458201" cy="4546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6096000"/>
            <a:ext cx="304800" cy="304800"/>
          </a:xfrm>
          <a:prstGeom prst="rect">
            <a:avLst/>
          </a:prstGeom>
        </p:spPr>
      </p:pic>
      <p:pic>
        <p:nvPicPr>
          <p:cNvPr id="10" name="Picture 9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9600" y="457200"/>
            <a:ext cx="4420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Dual Offset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6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F63A4D9-8750-4345-A6DE-237AF0CCA11E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10" name="Picture 9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9600" y="457200"/>
            <a:ext cx="4420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Dual Offset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0999" y="1524000"/>
            <a:ext cx="855298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609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2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F63A4D9-8750-4345-A6DE-237AF0CCA11E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10" name="Picture 9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9600" y="457200"/>
            <a:ext cx="4420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Dual Offset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1447800"/>
            <a:ext cx="7947837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5344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33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DF9AEBA-6526-49F2-84BB-363AA14F5B9A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182BC17B-8CB8-4292-9ABF-F81B14C7CEDF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8197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8201" name="Picture 11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2" name="TextBox 13"/>
          <p:cNvSpPr txBox="1">
            <a:spLocks noChangeArrowheads="1"/>
          </p:cNvSpPr>
          <p:nvPr/>
        </p:nvSpPr>
        <p:spPr bwMode="auto">
          <a:xfrm>
            <a:off x="457200" y="381000"/>
            <a:ext cx="40608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Modify Main Reflector Offset</a:t>
            </a:r>
          </a:p>
        </p:txBody>
      </p:sp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1752600"/>
            <a:ext cx="841744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22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9AF41A99-8E94-4391-8D90-D98601322178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921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92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377828DF-C223-4BEF-A291-6CF8999C8243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9224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TextBox 12"/>
          <p:cNvSpPr txBox="1">
            <a:spLocks noChangeArrowheads="1"/>
          </p:cNvSpPr>
          <p:nvPr/>
        </p:nvSpPr>
        <p:spPr bwMode="auto">
          <a:xfrm>
            <a:off x="609600" y="381000"/>
            <a:ext cx="2836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Rotate Subreflector</a:t>
            </a:r>
          </a:p>
        </p:txBody>
      </p:sp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524000"/>
            <a:ext cx="8588086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82000" y="6019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38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A33B07E4-AB41-4CA4-8909-4570125D9FE5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024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02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F5257CE0-5B9B-4AC3-9FA0-0C992DA99B12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10245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05800" y="5943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11" descr="IMG_0553ban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9" name="TextBox 13"/>
          <p:cNvSpPr txBox="1">
            <a:spLocks noChangeArrowheads="1"/>
          </p:cNvSpPr>
          <p:nvPr/>
        </p:nvSpPr>
        <p:spPr bwMode="auto">
          <a:xfrm>
            <a:off x="457200" y="304800"/>
            <a:ext cx="41735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Modify Subreflector Diameter</a:t>
            </a:r>
          </a:p>
        </p:txBody>
      </p:sp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1524000"/>
            <a:ext cx="8534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ICRA_MASTER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TICRA_MASTER</Template>
  <TotalTime>2284</TotalTime>
  <Words>213</Words>
  <Application>Microsoft Office PowerPoint</Application>
  <PresentationFormat>On-screen Show (4:3)</PresentationFormat>
  <Paragraphs>94</Paragraphs>
  <Slides>16</Slides>
  <Notes>16</Notes>
  <HiddenSlides>0</HiddenSlides>
  <MMClips>16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Times</vt:lpstr>
      <vt:lpstr>Times New Roman</vt:lpstr>
      <vt:lpstr>TICRA_MASTER</vt:lpstr>
      <vt:lpstr>Open Cassegrain Analysis GRASP Student Version by TICRA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Start by Creating Project Name</vt:lpstr>
      <vt:lpstr>Start by Creating Project Name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</dc:creator>
  <cp:lastModifiedBy>Tom Milligan</cp:lastModifiedBy>
  <cp:revision>52</cp:revision>
  <dcterms:created xsi:type="dcterms:W3CDTF">2009-06-10T18:17:44Z</dcterms:created>
  <dcterms:modified xsi:type="dcterms:W3CDTF">2023-10-17T19:59:14Z</dcterms:modified>
</cp:coreProperties>
</file>