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3"/>
  </p:notesMasterIdLst>
  <p:sldIdLst>
    <p:sldId id="401" r:id="rId2"/>
    <p:sldId id="436" r:id="rId3"/>
    <p:sldId id="438" r:id="rId4"/>
    <p:sldId id="439" r:id="rId5"/>
    <p:sldId id="437" r:id="rId6"/>
    <p:sldId id="440" r:id="rId7"/>
    <p:sldId id="441" r:id="rId8"/>
    <p:sldId id="443" r:id="rId9"/>
    <p:sldId id="442" r:id="rId10"/>
    <p:sldId id="444" r:id="rId11"/>
    <p:sldId id="445" r:id="rId12"/>
    <p:sldId id="446" r:id="rId13"/>
    <p:sldId id="450" r:id="rId14"/>
    <p:sldId id="447" r:id="rId15"/>
    <p:sldId id="451" r:id="rId16"/>
    <p:sldId id="376" r:id="rId17"/>
    <p:sldId id="377" r:id="rId18"/>
    <p:sldId id="402" r:id="rId19"/>
    <p:sldId id="267" r:id="rId20"/>
    <p:sldId id="279" r:id="rId21"/>
    <p:sldId id="294" r:id="rId22"/>
    <p:sldId id="407" r:id="rId23"/>
    <p:sldId id="303" r:id="rId24"/>
    <p:sldId id="306" r:id="rId25"/>
    <p:sldId id="321" r:id="rId26"/>
    <p:sldId id="324" r:id="rId27"/>
    <p:sldId id="325" r:id="rId28"/>
    <p:sldId id="359" r:id="rId29"/>
    <p:sldId id="361" r:id="rId30"/>
    <p:sldId id="370" r:id="rId31"/>
    <p:sldId id="403" r:id="rId32"/>
    <p:sldId id="405" r:id="rId33"/>
    <p:sldId id="406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86" r:id="rId42"/>
    <p:sldId id="388" r:id="rId43"/>
    <p:sldId id="468" r:id="rId44"/>
    <p:sldId id="389" r:id="rId45"/>
    <p:sldId id="469" r:id="rId46"/>
    <p:sldId id="390" r:id="rId47"/>
    <p:sldId id="470" r:id="rId48"/>
    <p:sldId id="391" r:id="rId49"/>
    <p:sldId id="471" r:id="rId50"/>
    <p:sldId id="392" r:id="rId51"/>
    <p:sldId id="393" r:id="rId52"/>
    <p:sldId id="394" r:id="rId53"/>
    <p:sldId id="395" r:id="rId54"/>
    <p:sldId id="396" r:id="rId55"/>
    <p:sldId id="399" r:id="rId56"/>
    <p:sldId id="397" r:id="rId57"/>
    <p:sldId id="400" r:id="rId58"/>
    <p:sldId id="408" r:id="rId59"/>
    <p:sldId id="409" r:id="rId60"/>
    <p:sldId id="410" r:id="rId61"/>
    <p:sldId id="431" r:id="rId62"/>
    <p:sldId id="411" r:id="rId63"/>
    <p:sldId id="432" r:id="rId64"/>
    <p:sldId id="433" r:id="rId65"/>
    <p:sldId id="434" r:id="rId66"/>
    <p:sldId id="452" r:id="rId67"/>
    <p:sldId id="453" r:id="rId68"/>
    <p:sldId id="454" r:id="rId69"/>
    <p:sldId id="455" r:id="rId70"/>
    <p:sldId id="456" r:id="rId71"/>
    <p:sldId id="458" r:id="rId72"/>
    <p:sldId id="457" r:id="rId73"/>
    <p:sldId id="459" r:id="rId74"/>
    <p:sldId id="460" r:id="rId75"/>
    <p:sldId id="461" r:id="rId76"/>
    <p:sldId id="462" r:id="rId77"/>
    <p:sldId id="463" r:id="rId78"/>
    <p:sldId id="466" r:id="rId79"/>
    <p:sldId id="467" r:id="rId80"/>
    <p:sldId id="464" r:id="rId81"/>
    <p:sldId id="465" r:id="rId8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4" autoAdjust="0"/>
    <p:restoredTop sz="94660"/>
  </p:normalViewPr>
  <p:slideViewPr>
    <p:cSldViewPr>
      <p:cViewPr varScale="1">
        <p:scale>
          <a:sx n="76" d="100"/>
          <a:sy n="76" d="100"/>
        </p:scale>
        <p:origin x="146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95360C8-B97C-43C7-B2D2-A238034E60A0}" type="datetimeFigureOut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245F452-6028-4025-86F6-D53D95AE86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99769F-D50D-4A05-A553-1CC8EE48CBA3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da-DK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895CB7-4F3C-4C90-9714-E6F679F9B828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da-DK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337C63-00B6-48D3-9598-685B4B50D5E4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da-DK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21AD5E-DF6D-4D3D-A416-12C3D063EA3C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da-DK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567217-50CE-4CD4-A0A3-A3BBA863C1E2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da-DK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21AD5E-DF6D-4D3D-A416-12C3D063EA3C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da-DK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946796-A0DB-4BB4-B71C-EBD764C4BA63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da-DK"/>
          </a:p>
        </p:txBody>
      </p:sp>
      <p:sp>
        <p:nvSpPr>
          <p:cNvPr id="231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14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D77D46-12AD-4798-B98E-E2546028D203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da-DK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F1DE63-40D0-48D7-9601-623CD95A846C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da-DK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2649F8-AD34-4F26-BD94-7246DB532D5F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da-DK"/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910F35-1309-4DF0-94EB-1ADE31AC2399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da-DK"/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CD86D1-4BC0-451F-8B70-5CAE8BEC61B8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da-DK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18968E-5241-4E03-A9B9-3DF83BD880C3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da-DK"/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62518A-41C8-4FBF-A863-7944D4532160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da-DK"/>
          </a:p>
        </p:txBody>
      </p:sp>
      <p:sp>
        <p:nvSpPr>
          <p:cNvPr id="207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78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B193AB-546F-47D5-9AB2-61EB7B192366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da-DK"/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712144-D436-4B86-A99D-CA005F7CF7C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da-DK"/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712144-D436-4B86-A99D-CA005F7CF7C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da-DK"/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712144-D436-4B86-A99D-CA005F7CF7C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da-DK"/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BDEDC1-61AC-4F6E-BE03-AC4A14521EB1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da-DK"/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A03AC-4ED2-461C-8077-D52640B0BACE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da-DK"/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32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77E009-F0C6-4319-81FA-E8D06C912DA0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da-DK"/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42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6A428-4203-4A17-A5E6-DDC0D7B3AF79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da-DK"/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9C0495-98C6-4DA3-94FB-8C454FDAAEFB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da-DK"/>
          </a:p>
        </p:txBody>
      </p:sp>
      <p:sp>
        <p:nvSpPr>
          <p:cNvPr id="226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63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5DF813-2D17-4955-8DB1-1D788E596117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da-DK"/>
          </a:p>
        </p:txBody>
      </p:sp>
      <p:sp>
        <p:nvSpPr>
          <p:cNvPr id="227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73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50A014-4205-414A-AD0B-D50DD649D0B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da-DK"/>
          </a:p>
        </p:txBody>
      </p:sp>
      <p:sp>
        <p:nvSpPr>
          <p:cNvPr id="228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83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44E588-94AB-4D9A-9AE1-27D10581A2DA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da-DK"/>
          </a:p>
        </p:txBody>
      </p:sp>
      <p:sp>
        <p:nvSpPr>
          <p:cNvPr id="229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93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CF0FF3-D88C-43D3-8ED4-ED3EEB7354AF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da-DK"/>
          </a:p>
        </p:txBody>
      </p:sp>
      <p:sp>
        <p:nvSpPr>
          <p:cNvPr id="232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CF0FF3-D88C-43D3-8ED4-ED3EEB7354AF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da-DK"/>
          </a:p>
        </p:txBody>
      </p:sp>
      <p:sp>
        <p:nvSpPr>
          <p:cNvPr id="232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ACB03E-FBA9-430C-9AA8-CF8FAE7CE53C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da-DK"/>
          </a:p>
        </p:txBody>
      </p:sp>
      <p:sp>
        <p:nvSpPr>
          <p:cNvPr id="233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34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ACB03E-FBA9-430C-9AA8-CF8FAE7CE53C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da-DK"/>
          </a:p>
        </p:txBody>
      </p:sp>
      <p:sp>
        <p:nvSpPr>
          <p:cNvPr id="233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34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B6FFF7-E662-4B1C-A305-AC96DDDD1EAB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da-DK"/>
          </a:p>
        </p:txBody>
      </p:sp>
      <p:sp>
        <p:nvSpPr>
          <p:cNvPr id="234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45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B6FFF7-E662-4B1C-A305-AC96DDDD1EAB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da-DK"/>
          </a:p>
        </p:txBody>
      </p:sp>
      <p:sp>
        <p:nvSpPr>
          <p:cNvPr id="234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45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660CB4-5BB2-4050-AA7B-12B2C471374B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da-DK"/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660CB4-5BB2-4050-AA7B-12B2C471374B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da-DK"/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2EC02F-8335-47E2-852C-E018B173EA02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da-DK"/>
          </a:p>
        </p:txBody>
      </p:sp>
      <p:sp>
        <p:nvSpPr>
          <p:cNvPr id="236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65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60BFB5-F403-4201-8B82-3B2F398E64B3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da-DK"/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75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E2B223-3207-490F-BB82-F5E2702D1501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da-DK"/>
          </a:p>
        </p:txBody>
      </p:sp>
      <p:sp>
        <p:nvSpPr>
          <p:cNvPr id="238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85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35FD41-246E-4C6F-B0E0-C9735934F58E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da-DK"/>
          </a:p>
        </p:txBody>
      </p:sp>
      <p:sp>
        <p:nvSpPr>
          <p:cNvPr id="239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96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6B97E6-AD5F-4B89-A8FD-96A63F387D89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da-DK"/>
          </a:p>
        </p:txBody>
      </p:sp>
      <p:sp>
        <p:nvSpPr>
          <p:cNvPr id="240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0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AF6F98-E408-4521-A9FB-38BD7E5C06D2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da-DK"/>
          </a:p>
        </p:txBody>
      </p:sp>
      <p:sp>
        <p:nvSpPr>
          <p:cNvPr id="241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16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C2CB93-6E59-441B-9C86-B4CCC2877849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da-DK"/>
          </a:p>
        </p:txBody>
      </p:sp>
      <p:sp>
        <p:nvSpPr>
          <p:cNvPr id="242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26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57BDA9-00D9-4237-98AB-1AD9FDF999E2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da-DK"/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57BDA9-00D9-4237-98AB-1AD9FDF999E2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da-DK"/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57BDA9-00D9-4237-98AB-1AD9FDF999E2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59</a:t>
            </a:fld>
            <a:endParaRPr lang="da-DK"/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57BDA9-00D9-4237-98AB-1AD9FDF999E2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60</a:t>
            </a:fld>
            <a:endParaRPr lang="da-DK"/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57BDA9-00D9-4237-98AB-1AD9FDF999E2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da-DK"/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57BDA9-00D9-4237-98AB-1AD9FDF999E2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da-DK"/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05E427-8112-4F0B-8047-5127F6DD94BD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da-DK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31F111-E27E-4647-9EAC-E068B9A1A179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da-DK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3D0206-17A9-4075-8187-BE9A422EBB78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da-DK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66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67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68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69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70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71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72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73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74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75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76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77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78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79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80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81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E789B-4492-44C9-9C39-729C0AB53B5D}" type="slidenum">
              <a:rPr lang="da-DK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da-DK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EAA8A-9ED1-43AB-B3BF-50383E11FAAE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Design and Analysis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4ED9A-868E-4012-9C05-5A8A3C7A80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7CDDD-883B-45EC-B92C-FF2AF1D9F6FA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Design and Analysis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45CCB-6DA0-4F74-8009-CE16602DF8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2D312-05F8-44E5-9300-1462AA4B975B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Design and Analysis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AAFBD-D727-44F6-9A2F-03EBD3CDC9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0048A23-9F22-4BE0-88AB-F8C0CEF374C5}" type="datetime1">
              <a:rPr lang="en-GB" smtClean="0"/>
              <a:pPr>
                <a:defRPr/>
              </a:pPr>
              <a:t>17/10/2023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CHAMP Design and Analysis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F119FBB-35E8-40BF-874B-45E8464084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14337E5-C662-4A30-AC2C-AADA026E3ED3}" type="datetime1">
              <a:rPr lang="en-GB" smtClean="0"/>
              <a:pPr>
                <a:defRPr/>
              </a:pPr>
              <a:t>17/10/2023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CHAMP Design and Analysis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1A78840-A946-4C24-B47F-E50369374B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G_0553ba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B342F3E-5195-43E0-A3BC-614EF4490364}" type="datetime1">
              <a:rPr lang="en-GB" smtClean="0"/>
              <a:pPr>
                <a:defRPr/>
              </a:pPr>
              <a:t>17/10/2023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CHAMP Design and Analysis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90C0458-0465-4DC7-899A-4E89B0E16C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IMG_0553ban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hyperlink" Target="http://www.antennadesigner.org/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4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4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4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4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4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4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6" Type="http://schemas.openxmlformats.org/officeDocument/2006/relationships/image" Target="../media/image4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6" Type="http://schemas.openxmlformats.org/officeDocument/2006/relationships/image" Target="../media/image4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WAV"/><Relationship Id="rId1" Type="http://schemas.microsoft.com/office/2007/relationships/media" Target="../media/media25.WAV"/><Relationship Id="rId6" Type="http://schemas.openxmlformats.org/officeDocument/2006/relationships/image" Target="../media/image4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WAV"/><Relationship Id="rId1" Type="http://schemas.microsoft.com/office/2007/relationships/media" Target="../media/media26.WAV"/><Relationship Id="rId6" Type="http://schemas.openxmlformats.org/officeDocument/2006/relationships/image" Target="../media/image4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WAV"/><Relationship Id="rId1" Type="http://schemas.microsoft.com/office/2007/relationships/media" Target="../media/media27.WAV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WAV"/><Relationship Id="rId1" Type="http://schemas.microsoft.com/office/2007/relationships/media" Target="../media/media28.WAV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WAV"/><Relationship Id="rId1" Type="http://schemas.microsoft.com/office/2007/relationships/media" Target="../media/media29.WAV"/><Relationship Id="rId6" Type="http://schemas.openxmlformats.org/officeDocument/2006/relationships/image" Target="../media/image4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WAV"/><Relationship Id="rId1" Type="http://schemas.microsoft.com/office/2007/relationships/media" Target="../media/media30.WAV"/><Relationship Id="rId6" Type="http://schemas.openxmlformats.org/officeDocument/2006/relationships/image" Target="../media/image4.png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WAV"/><Relationship Id="rId1" Type="http://schemas.microsoft.com/office/2007/relationships/media" Target="../media/media31.WAV"/><Relationship Id="rId6" Type="http://schemas.openxmlformats.org/officeDocument/2006/relationships/image" Target="../media/image4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WAV"/><Relationship Id="rId1" Type="http://schemas.microsoft.com/office/2007/relationships/media" Target="../media/media32.WAV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WAV"/><Relationship Id="rId1" Type="http://schemas.microsoft.com/office/2007/relationships/media" Target="../media/media33.WAV"/><Relationship Id="rId6" Type="http://schemas.openxmlformats.org/officeDocument/2006/relationships/image" Target="../media/image4.png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WAV"/><Relationship Id="rId1" Type="http://schemas.microsoft.com/office/2007/relationships/media" Target="../media/media34.WAV"/><Relationship Id="rId6" Type="http://schemas.openxmlformats.org/officeDocument/2006/relationships/image" Target="../media/image4.png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WAV"/><Relationship Id="rId1" Type="http://schemas.microsoft.com/office/2007/relationships/media" Target="../media/media35.WAV"/><Relationship Id="rId6" Type="http://schemas.openxmlformats.org/officeDocument/2006/relationships/image" Target="../media/image4.png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WAV"/><Relationship Id="rId1" Type="http://schemas.microsoft.com/office/2007/relationships/media" Target="../media/media36.WAV"/><Relationship Id="rId6" Type="http://schemas.openxmlformats.org/officeDocument/2006/relationships/image" Target="../media/image4.png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WAV"/><Relationship Id="rId1" Type="http://schemas.microsoft.com/office/2007/relationships/media" Target="../media/media37.WAV"/><Relationship Id="rId6" Type="http://schemas.openxmlformats.org/officeDocument/2006/relationships/image" Target="../media/image4.png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WAV"/><Relationship Id="rId1" Type="http://schemas.microsoft.com/office/2007/relationships/media" Target="../media/media38.WAV"/><Relationship Id="rId6" Type="http://schemas.openxmlformats.org/officeDocument/2006/relationships/image" Target="../media/image4.png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39.WAV"/><Relationship Id="rId1" Type="http://schemas.microsoft.com/office/2007/relationships/media" Target="../media/media39.WAV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WAV"/><Relationship Id="rId1" Type="http://schemas.microsoft.com/office/2007/relationships/media" Target="../media/media40.WAV"/><Relationship Id="rId6" Type="http://schemas.openxmlformats.org/officeDocument/2006/relationships/image" Target="../media/image4.png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WAV"/><Relationship Id="rId1" Type="http://schemas.microsoft.com/office/2007/relationships/media" Target="../media/media41.WAV"/><Relationship Id="rId6" Type="http://schemas.openxmlformats.org/officeDocument/2006/relationships/image" Target="../media/image4.png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WAV"/><Relationship Id="rId1" Type="http://schemas.microsoft.com/office/2007/relationships/media" Target="../media/media42.WAV"/><Relationship Id="rId6" Type="http://schemas.openxmlformats.org/officeDocument/2006/relationships/image" Target="../media/image4.png"/><Relationship Id="rId5" Type="http://schemas.openxmlformats.org/officeDocument/2006/relationships/image" Target="../media/image44.png"/><Relationship Id="rId4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WAV"/><Relationship Id="rId1" Type="http://schemas.microsoft.com/office/2007/relationships/media" Target="../media/media43.WAV"/><Relationship Id="rId6" Type="http://schemas.openxmlformats.org/officeDocument/2006/relationships/image" Target="../media/image4.png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WAV"/><Relationship Id="rId1" Type="http://schemas.microsoft.com/office/2007/relationships/media" Target="../media/media44.WAV"/><Relationship Id="rId6" Type="http://schemas.openxmlformats.org/officeDocument/2006/relationships/image" Target="../media/image4.png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WAV"/><Relationship Id="rId1" Type="http://schemas.microsoft.com/office/2007/relationships/media" Target="../media/media45.WAV"/><Relationship Id="rId6" Type="http://schemas.openxmlformats.org/officeDocument/2006/relationships/image" Target="../media/image4.png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WAV"/><Relationship Id="rId1" Type="http://schemas.microsoft.com/office/2007/relationships/media" Target="../media/media46.WAV"/><Relationship Id="rId6" Type="http://schemas.openxmlformats.org/officeDocument/2006/relationships/image" Target="../media/image4.png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WAV"/><Relationship Id="rId1" Type="http://schemas.microsoft.com/office/2007/relationships/media" Target="../media/media47.WAV"/><Relationship Id="rId6" Type="http://schemas.openxmlformats.org/officeDocument/2006/relationships/image" Target="../media/image4.png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WAV"/><Relationship Id="rId1" Type="http://schemas.microsoft.com/office/2007/relationships/media" Target="../media/media48.WAV"/><Relationship Id="rId6" Type="http://schemas.openxmlformats.org/officeDocument/2006/relationships/image" Target="../media/image4.png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9.WAV"/><Relationship Id="rId1" Type="http://schemas.microsoft.com/office/2007/relationships/media" Target="../media/media49.WAV"/><Relationship Id="rId6" Type="http://schemas.openxmlformats.org/officeDocument/2006/relationships/image" Target="../media/image4.png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0.WAV"/><Relationship Id="rId1" Type="http://schemas.microsoft.com/office/2007/relationships/media" Target="../media/media50.WAV"/><Relationship Id="rId6" Type="http://schemas.openxmlformats.org/officeDocument/2006/relationships/image" Target="../media/image4.png"/><Relationship Id="rId5" Type="http://schemas.openxmlformats.org/officeDocument/2006/relationships/image" Target="../media/image52.png"/><Relationship Id="rId4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1.WAV"/><Relationship Id="rId1" Type="http://schemas.microsoft.com/office/2007/relationships/media" Target="../media/media51.WAV"/><Relationship Id="rId6" Type="http://schemas.openxmlformats.org/officeDocument/2006/relationships/image" Target="../media/image4.png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5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2.WAV"/><Relationship Id="rId1" Type="http://schemas.microsoft.com/office/2007/relationships/media" Target="../media/media52.WAV"/><Relationship Id="rId6" Type="http://schemas.openxmlformats.org/officeDocument/2006/relationships/image" Target="../media/image4.png"/><Relationship Id="rId5" Type="http://schemas.openxmlformats.org/officeDocument/2006/relationships/image" Target="../media/image54.png"/><Relationship Id="rId4" Type="http://schemas.openxmlformats.org/officeDocument/2006/relationships/notesSlide" Target="../notesSlides/notesSlide5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3.WAV"/><Relationship Id="rId1" Type="http://schemas.microsoft.com/office/2007/relationships/media" Target="../media/media53.WAV"/><Relationship Id="rId6" Type="http://schemas.openxmlformats.org/officeDocument/2006/relationships/image" Target="../media/image4.png"/><Relationship Id="rId5" Type="http://schemas.openxmlformats.org/officeDocument/2006/relationships/image" Target="../media/image55.png"/><Relationship Id="rId4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4.WAV"/><Relationship Id="rId1" Type="http://schemas.microsoft.com/office/2007/relationships/media" Target="../media/media54.WAV"/><Relationship Id="rId6" Type="http://schemas.openxmlformats.org/officeDocument/2006/relationships/image" Target="../media/image4.png"/><Relationship Id="rId5" Type="http://schemas.openxmlformats.org/officeDocument/2006/relationships/image" Target="../media/image56.png"/><Relationship Id="rId4" Type="http://schemas.openxmlformats.org/officeDocument/2006/relationships/notesSlide" Target="../notesSlides/notesSlide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5.WAV"/><Relationship Id="rId1" Type="http://schemas.microsoft.com/office/2007/relationships/media" Target="../media/media55.WAV"/><Relationship Id="rId6" Type="http://schemas.openxmlformats.org/officeDocument/2006/relationships/image" Target="../media/image4.png"/><Relationship Id="rId5" Type="http://schemas.openxmlformats.org/officeDocument/2006/relationships/image" Target="../media/image57.png"/><Relationship Id="rId4" Type="http://schemas.openxmlformats.org/officeDocument/2006/relationships/notesSlide" Target="../notesSlides/notesSlide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6.WAV"/><Relationship Id="rId1" Type="http://schemas.microsoft.com/office/2007/relationships/media" Target="../media/media56.WAV"/><Relationship Id="rId6" Type="http://schemas.openxmlformats.org/officeDocument/2006/relationships/image" Target="../media/image4.png"/><Relationship Id="rId5" Type="http://schemas.openxmlformats.org/officeDocument/2006/relationships/image" Target="../media/image58.png"/><Relationship Id="rId4" Type="http://schemas.openxmlformats.org/officeDocument/2006/relationships/notesSlide" Target="../notesSlides/notesSlide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7.WAV"/><Relationship Id="rId1" Type="http://schemas.microsoft.com/office/2007/relationships/media" Target="../media/media57.WAV"/><Relationship Id="rId6" Type="http://schemas.openxmlformats.org/officeDocument/2006/relationships/image" Target="../media/image4.png"/><Relationship Id="rId5" Type="http://schemas.openxmlformats.org/officeDocument/2006/relationships/image" Target="../media/image59.png"/><Relationship Id="rId4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8.WAV"/><Relationship Id="rId1" Type="http://schemas.microsoft.com/office/2007/relationships/media" Target="../media/media58.WAV"/><Relationship Id="rId6" Type="http://schemas.openxmlformats.org/officeDocument/2006/relationships/image" Target="../media/image4.png"/><Relationship Id="rId5" Type="http://schemas.openxmlformats.org/officeDocument/2006/relationships/image" Target="../media/image60.png"/><Relationship Id="rId4" Type="http://schemas.openxmlformats.org/officeDocument/2006/relationships/notesSlide" Target="../notesSlides/notesSlide5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9.WAV"/><Relationship Id="rId1" Type="http://schemas.microsoft.com/office/2007/relationships/media" Target="../media/media59.WAV"/><Relationship Id="rId6" Type="http://schemas.openxmlformats.org/officeDocument/2006/relationships/image" Target="../media/image4.png"/><Relationship Id="rId5" Type="http://schemas.openxmlformats.org/officeDocument/2006/relationships/image" Target="../media/image61.png"/><Relationship Id="rId4" Type="http://schemas.openxmlformats.org/officeDocument/2006/relationships/notesSlide" Target="../notesSlides/notesSlide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0.WAV"/><Relationship Id="rId1" Type="http://schemas.microsoft.com/office/2007/relationships/media" Target="../media/media60.WAV"/><Relationship Id="rId6" Type="http://schemas.openxmlformats.org/officeDocument/2006/relationships/image" Target="../media/image4.png"/><Relationship Id="rId5" Type="http://schemas.openxmlformats.org/officeDocument/2006/relationships/image" Target="../media/image62.png"/><Relationship Id="rId4" Type="http://schemas.openxmlformats.org/officeDocument/2006/relationships/notesSlide" Target="../notesSlides/notesSlide6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1.WAV"/><Relationship Id="rId1" Type="http://schemas.microsoft.com/office/2007/relationships/media" Target="../media/media61.WAV"/><Relationship Id="rId6" Type="http://schemas.openxmlformats.org/officeDocument/2006/relationships/image" Target="../media/image4.png"/><Relationship Id="rId5" Type="http://schemas.openxmlformats.org/officeDocument/2006/relationships/image" Target="../media/image63.png"/><Relationship Id="rId4" Type="http://schemas.openxmlformats.org/officeDocument/2006/relationships/notesSlide" Target="../notesSlides/notesSlide6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2.WAV"/><Relationship Id="rId1" Type="http://schemas.microsoft.com/office/2007/relationships/media" Target="../media/media62.WAV"/><Relationship Id="rId6" Type="http://schemas.openxmlformats.org/officeDocument/2006/relationships/image" Target="../media/image4.png"/><Relationship Id="rId5" Type="http://schemas.openxmlformats.org/officeDocument/2006/relationships/image" Target="../media/image64.png"/><Relationship Id="rId4" Type="http://schemas.openxmlformats.org/officeDocument/2006/relationships/notesSlide" Target="../notesSlides/notesSlide6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6.png"/><Relationship Id="rId2" Type="http://schemas.openxmlformats.org/officeDocument/2006/relationships/audio" Target="../media/media63.WAV"/><Relationship Id="rId1" Type="http://schemas.microsoft.com/office/2007/relationships/media" Target="../media/media63.WAV"/><Relationship Id="rId6" Type="http://schemas.openxmlformats.org/officeDocument/2006/relationships/image" Target="../media/image6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3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8.png"/><Relationship Id="rId2" Type="http://schemas.openxmlformats.org/officeDocument/2006/relationships/audio" Target="../media/media64.WAV"/><Relationship Id="rId1" Type="http://schemas.microsoft.com/office/2007/relationships/media" Target="../media/media64.WAV"/><Relationship Id="rId6" Type="http://schemas.openxmlformats.org/officeDocument/2006/relationships/image" Target="../media/image6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1.png"/><Relationship Id="rId2" Type="http://schemas.openxmlformats.org/officeDocument/2006/relationships/audio" Target="../media/media65.WAV"/><Relationship Id="rId1" Type="http://schemas.microsoft.com/office/2007/relationships/media" Target="../media/media65.WAV"/><Relationship Id="rId6" Type="http://schemas.openxmlformats.org/officeDocument/2006/relationships/image" Target="../media/image7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9.png"/><Relationship Id="rId2" Type="http://schemas.openxmlformats.org/officeDocument/2006/relationships/audio" Target="../media/media66.WAV"/><Relationship Id="rId1" Type="http://schemas.microsoft.com/office/2007/relationships/media" Target="../media/media66.WAV"/><Relationship Id="rId6" Type="http://schemas.openxmlformats.org/officeDocument/2006/relationships/image" Target="../media/image7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67.WAV"/><Relationship Id="rId1" Type="http://schemas.microsoft.com/office/2007/relationships/media" Target="../media/media67.WAV"/><Relationship Id="rId6" Type="http://schemas.openxmlformats.org/officeDocument/2006/relationships/image" Target="../media/image7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68.WAV"/><Relationship Id="rId1" Type="http://schemas.microsoft.com/office/2007/relationships/media" Target="../media/media68.WAV"/><Relationship Id="rId6" Type="http://schemas.openxmlformats.org/officeDocument/2006/relationships/image" Target="../media/image7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69.WAV"/><Relationship Id="rId1" Type="http://schemas.microsoft.com/office/2007/relationships/media" Target="../media/media69.WAV"/><Relationship Id="rId6" Type="http://schemas.openxmlformats.org/officeDocument/2006/relationships/image" Target="../media/image7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70.WAV"/><Relationship Id="rId1" Type="http://schemas.microsoft.com/office/2007/relationships/media" Target="../media/media70.WAV"/><Relationship Id="rId6" Type="http://schemas.openxmlformats.org/officeDocument/2006/relationships/image" Target="../media/image7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8.png"/><Relationship Id="rId2" Type="http://schemas.openxmlformats.org/officeDocument/2006/relationships/audio" Target="../media/media71.WAV"/><Relationship Id="rId1" Type="http://schemas.microsoft.com/office/2007/relationships/media" Target="../media/media71.WAV"/><Relationship Id="rId6" Type="http://schemas.openxmlformats.org/officeDocument/2006/relationships/image" Target="../media/image7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0.png"/><Relationship Id="rId2" Type="http://schemas.openxmlformats.org/officeDocument/2006/relationships/audio" Target="../media/media72.WAV"/><Relationship Id="rId1" Type="http://schemas.microsoft.com/office/2007/relationships/media" Target="../media/media72.WAV"/><Relationship Id="rId6" Type="http://schemas.openxmlformats.org/officeDocument/2006/relationships/image" Target="../media/image7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2.png"/><Relationship Id="rId2" Type="http://schemas.openxmlformats.org/officeDocument/2006/relationships/audio" Target="../media/media73.WAV"/><Relationship Id="rId1" Type="http://schemas.microsoft.com/office/2007/relationships/media" Target="../media/media73.WAV"/><Relationship Id="rId6" Type="http://schemas.openxmlformats.org/officeDocument/2006/relationships/image" Target="../media/image8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4.png"/><Relationship Id="rId2" Type="http://schemas.openxmlformats.org/officeDocument/2006/relationships/audio" Target="../media/media74.WAV"/><Relationship Id="rId1" Type="http://schemas.microsoft.com/office/2007/relationships/media" Target="../media/media74.WAV"/><Relationship Id="rId6" Type="http://schemas.openxmlformats.org/officeDocument/2006/relationships/image" Target="../media/image8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6.png"/><Relationship Id="rId2" Type="http://schemas.openxmlformats.org/officeDocument/2006/relationships/audio" Target="../media/media75.WAV"/><Relationship Id="rId1" Type="http://schemas.microsoft.com/office/2007/relationships/media" Target="../media/media75.WAV"/><Relationship Id="rId6" Type="http://schemas.openxmlformats.org/officeDocument/2006/relationships/image" Target="../media/image8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6.WAV"/><Relationship Id="rId1" Type="http://schemas.microsoft.com/office/2007/relationships/media" Target="../media/media76.WAV"/><Relationship Id="rId6" Type="http://schemas.openxmlformats.org/officeDocument/2006/relationships/image" Target="../media/image8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9.png"/><Relationship Id="rId2" Type="http://schemas.openxmlformats.org/officeDocument/2006/relationships/audio" Target="../media/media77.WAV"/><Relationship Id="rId1" Type="http://schemas.microsoft.com/office/2007/relationships/media" Target="../media/media77.WAV"/><Relationship Id="rId6" Type="http://schemas.openxmlformats.org/officeDocument/2006/relationships/image" Target="../media/image8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1.png"/><Relationship Id="rId2" Type="http://schemas.openxmlformats.org/officeDocument/2006/relationships/audio" Target="../media/media78.WAV"/><Relationship Id="rId1" Type="http://schemas.microsoft.com/office/2007/relationships/media" Target="../media/media78.WAV"/><Relationship Id="rId6" Type="http://schemas.openxmlformats.org/officeDocument/2006/relationships/image" Target="../media/image9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3.png"/><Relationship Id="rId2" Type="http://schemas.openxmlformats.org/officeDocument/2006/relationships/audio" Target="../media/media79.WAV"/><Relationship Id="rId1" Type="http://schemas.microsoft.com/office/2007/relationships/media" Target="../media/media79.WAV"/><Relationship Id="rId6" Type="http://schemas.openxmlformats.org/officeDocument/2006/relationships/image" Target="../media/image9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8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5.png"/><Relationship Id="rId2" Type="http://schemas.openxmlformats.org/officeDocument/2006/relationships/audio" Target="../media/media80.WAV"/><Relationship Id="rId1" Type="http://schemas.microsoft.com/office/2007/relationships/media" Target="../media/media80.WAV"/><Relationship Id="rId6" Type="http://schemas.openxmlformats.org/officeDocument/2006/relationships/image" Target="../media/image9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7.png"/><Relationship Id="rId2" Type="http://schemas.openxmlformats.org/officeDocument/2006/relationships/audio" Target="../media/media81.WAV"/><Relationship Id="rId1" Type="http://schemas.microsoft.com/office/2007/relationships/media" Target="../media/media81.WAV"/><Relationship Id="rId6" Type="http://schemas.openxmlformats.org/officeDocument/2006/relationships/image" Target="../media/image9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9"/>
          <p:cNvSpPr>
            <a:spLocks noGrp="1"/>
          </p:cNvSpPr>
          <p:nvPr>
            <p:ph type="ctr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CHAMP Design and Analysis</a:t>
            </a:r>
          </a:p>
        </p:txBody>
      </p:sp>
      <p:sp>
        <p:nvSpPr>
          <p:cNvPr id="11" name="Subtitle 10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/>
              <a:t>Tom Milligan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hlinkClick r:id="rId5"/>
              </a:rPr>
              <a:t>www.antennadesigner.org</a:t>
            </a:r>
            <a:endParaRPr lang="en-US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  <p:sp>
        <p:nvSpPr>
          <p:cNvPr id="11268" name="Date Placeholder 9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9D108A24-B951-4400-992C-E579C9365DFF}" type="datetime1">
              <a:rPr lang="en-GB" sz="1200" smtClean="0"/>
              <a:pPr/>
              <a:t>17/10/2023</a:t>
            </a:fld>
            <a:endParaRPr lang="en-US" sz="1200"/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GB" sz="22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271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200"/>
              <a:t>CHAMP Design and Analysis</a:t>
            </a:r>
          </a:p>
        </p:txBody>
      </p:sp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59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510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Horn with Lens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371600"/>
            <a:ext cx="8534400" cy="4999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8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510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Horn with Lens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1371600"/>
            <a:ext cx="6400800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8486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0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510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Horn with Lens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6" name="Picture 5" descr="Full Patter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295400"/>
            <a:ext cx="9144000" cy="50026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0" y="2819400"/>
            <a:ext cx="3147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Horn Gain w/o Lens: 22.5 dB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181600" y="4038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5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Reflector with Shroud (metal) 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05553" y="1371599"/>
            <a:ext cx="5662047" cy="487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24800" y="5562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Reflector with Shroud (metal) </a:t>
            </a:r>
          </a:p>
        </p:txBody>
      </p:sp>
      <p:pic>
        <p:nvPicPr>
          <p:cNvPr id="7" name="Picture 6" descr="Optimized Shroud Patter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295400"/>
            <a:ext cx="9144000" cy="4996522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510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Single Reflector 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25395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95400"/>
            <a:ext cx="8991600" cy="4963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8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9219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FA0B94B9-CF9B-4B01-BB40-52DA963B194B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9220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5" cstate="print"/>
          <a:srcRect l="3125" t="13333" r="6876" b="7347"/>
          <a:stretch>
            <a:fillRect/>
          </a:stretch>
        </p:blipFill>
        <p:spPr bwMode="auto">
          <a:xfrm>
            <a:off x="533400" y="1981200"/>
            <a:ext cx="8077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381000" y="381000"/>
            <a:ext cx="53752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Navigate to www.antennadesigner.org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620000" y="6248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4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0243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A546BC9C-3752-4876-8117-13E8DBAF3DAE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0244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sp>
        <p:nvSpPr>
          <p:cNvPr id="10246" name="TextBox 5"/>
          <p:cNvSpPr txBox="1">
            <a:spLocks noChangeArrowheads="1"/>
          </p:cNvSpPr>
          <p:nvPr/>
        </p:nvSpPr>
        <p:spPr bwMode="auto">
          <a:xfrm>
            <a:off x="685800" y="609600"/>
            <a:ext cx="27631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Select What’s New</a:t>
            </a: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295400"/>
            <a:ext cx="89916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848600" y="563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9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8"/>
          <p:cNvSpPr>
            <a:spLocks noGrp="1"/>
          </p:cNvSpPr>
          <p:nvPr>
            <p:ph type="ctr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Corrugated Horn Design</a:t>
            </a:r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/>
              <a:t>Optimization to Improve Design of  Corrugated Horn Performance</a:t>
            </a:r>
          </a:p>
        </p:txBody>
      </p:sp>
      <p:sp>
        <p:nvSpPr>
          <p:cNvPr id="51204" name="Date Placeholder 8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A6BAD0F5-E182-42FC-BCA2-D1C4FA5B88AB}" type="datetime1">
              <a:rPr lang="en-GB" sz="1200" smtClean="0"/>
              <a:pPr/>
              <a:t>17/10/2023</a:t>
            </a:fld>
            <a:endParaRPr lang="en-US" sz="1200"/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51206" name="Footer Placeholder 11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200"/>
              <a:t>CHAMP Design and Analysis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4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295400"/>
            <a:ext cx="8610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510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Choose Variables for Optimization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76400" y="6019800"/>
            <a:ext cx="2209800" cy="369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Limits for Variables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510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Potter Horn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25497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0020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1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295400"/>
            <a:ext cx="842803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Box 8"/>
          <p:cNvSpPr txBox="1">
            <a:spLocks noChangeArrowheads="1"/>
          </p:cNvSpPr>
          <p:nvPr/>
        </p:nvSpPr>
        <p:spPr bwMode="auto">
          <a:xfrm>
            <a:off x="381000" y="609600"/>
            <a:ext cx="457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View Final Variables after Optimization</a:t>
            </a:r>
          </a:p>
        </p:txBody>
      </p:sp>
      <p:sp>
        <p:nvSpPr>
          <p:cNvPr id="34821" name="Date Placeholder 9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DC31E0FC-23BB-4640-8A6C-AC750ADF38A2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34822" name="Footer Placeholder 11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8"/>
          <p:cNvSpPr>
            <a:spLocks noGrp="1"/>
          </p:cNvSpPr>
          <p:nvPr>
            <p:ph type="ctr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/>
              <a:t>Stepped Dual Mode (Potter) Horn Design</a:t>
            </a:r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/>
              <a:t>Optimization to Improve Design of Smooth Wall Horn with Corrugated Horn Performance</a:t>
            </a:r>
          </a:p>
        </p:txBody>
      </p:sp>
      <p:sp>
        <p:nvSpPr>
          <p:cNvPr id="51204" name="Date Placeholder 8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A6BAD0F5-E182-42FC-BCA2-D1C4FA5B88AB}" type="datetime1">
              <a:rPr lang="en-GB" sz="1200" smtClean="0"/>
              <a:pPr/>
              <a:t>17/10/2023</a:t>
            </a:fld>
            <a:endParaRPr lang="en-US" sz="1200"/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51206" name="Footer Placeholder 11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200"/>
              <a:t>CHAMP Design and Analysis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6800" y="5562600"/>
            <a:ext cx="6657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From CHAMP Design Optimization Presentation “about TICRA”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19600" y="3657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2643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F71F5915-54BA-43EC-9142-4BF917AEE243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2644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1264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447800"/>
            <a:ext cx="8534400" cy="480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6" name="TextBox 15"/>
          <p:cNvSpPr txBox="1">
            <a:spLocks noChangeArrowheads="1"/>
          </p:cNvSpPr>
          <p:nvPr/>
        </p:nvSpPr>
        <p:spPr bwMode="auto">
          <a:xfrm>
            <a:off x="533400" y="381000"/>
            <a:ext cx="4824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Potter Horn Design using CHAMP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752600"/>
            <a:ext cx="29163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7 Step Multimode</a:t>
            </a:r>
          </a:p>
          <a:p>
            <a:r>
              <a:rPr lang="en-US" dirty="0"/>
              <a:t>Horns Potter, Satoh, </a:t>
            </a:r>
            <a:r>
              <a:rPr lang="en-US" dirty="0" err="1"/>
              <a:t>Turrin</a:t>
            </a:r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5438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pic>
        <p:nvPicPr>
          <p:cNvPr id="6349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295400"/>
            <a:ext cx="796448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5410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Potter Horn 54° -12 dB Beamwidth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67200" y="4953000"/>
            <a:ext cx="1600200" cy="381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Edit Variables</a:t>
            </a:r>
          </a:p>
        </p:txBody>
      </p:sp>
      <p:cxnSp>
        <p:nvCxnSpPr>
          <p:cNvPr id="12" name="Straight Arrow Connector 11"/>
          <p:cNvCxnSpPr>
            <a:stCxn id="10" idx="3"/>
          </p:cNvCxnSpPr>
          <p:nvPr/>
        </p:nvCxnSpPr>
        <p:spPr>
          <a:xfrm>
            <a:off x="5867400" y="5143500"/>
            <a:ext cx="990600" cy="495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10" idx="3"/>
          </p:cNvCxnSpPr>
          <p:nvPr/>
        </p:nvCxnSpPr>
        <p:spPr>
          <a:xfrm>
            <a:off x="5867400" y="5143500"/>
            <a:ext cx="1066800" cy="723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9600" y="1828800"/>
            <a:ext cx="5867400" cy="7381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/>
              <a:t>Optimum Geometry and Performance of a Dual-Mode Horn Modification</a:t>
            </a:r>
          </a:p>
          <a:p>
            <a:pPr>
              <a:defRPr/>
            </a:pPr>
            <a:r>
              <a:rPr lang="en-US" sz="1400" dirty="0"/>
              <a:t>Sergei P </a:t>
            </a:r>
            <a:r>
              <a:rPr lang="en-US" sz="1400" dirty="0" err="1"/>
              <a:t>Skobelev</a:t>
            </a:r>
            <a:r>
              <a:rPr lang="en-US" sz="1400" dirty="0"/>
              <a:t>, Bon-Jun Ku, Alexander V </a:t>
            </a:r>
            <a:r>
              <a:rPr lang="en-US" sz="1400" dirty="0" err="1"/>
              <a:t>Shishlov</a:t>
            </a:r>
            <a:r>
              <a:rPr lang="en-US" sz="1400" dirty="0"/>
              <a:t>, Do-</a:t>
            </a:r>
            <a:r>
              <a:rPr lang="en-US" sz="1400" dirty="0" err="1"/>
              <a:t>Seob</a:t>
            </a:r>
            <a:r>
              <a:rPr lang="en-US" sz="1400" dirty="0"/>
              <a:t> </a:t>
            </a:r>
            <a:r>
              <a:rPr lang="en-US" sz="1400" dirty="0" err="1"/>
              <a:t>Ahn</a:t>
            </a:r>
            <a:r>
              <a:rPr lang="en-US" sz="1400" dirty="0"/>
              <a:t>, IEEE Antenna Magazine Feb. 2001</a:t>
            </a:r>
          </a:p>
        </p:txBody>
      </p:sp>
      <p:sp>
        <p:nvSpPr>
          <p:cNvPr id="63497" name="Date Placeholder 15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823F854F-AC6D-4BC1-8B67-0710D555FC1B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63498" name="Footer Placeholder 17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724400" y="3886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0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pic>
        <p:nvPicPr>
          <p:cNvPr id="6656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371600"/>
            <a:ext cx="87820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TextBox 8"/>
          <p:cNvSpPr txBox="1">
            <a:spLocks noChangeArrowheads="1"/>
          </p:cNvSpPr>
          <p:nvPr/>
        </p:nvSpPr>
        <p:spPr bwMode="auto">
          <a:xfrm>
            <a:off x="381000" y="609600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Variables for Optimization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52800" y="5257800"/>
            <a:ext cx="1905000" cy="3698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Variable Ranges</a:t>
            </a:r>
          </a:p>
        </p:txBody>
      </p:sp>
      <p:sp>
        <p:nvSpPr>
          <p:cNvPr id="66566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CCE7B413-D06D-4FCF-986D-DF99D363172E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66567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GB" sz="22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6803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pic>
        <p:nvPicPr>
          <p:cNvPr id="7680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371600"/>
            <a:ext cx="8443913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5" name="TextBox 9"/>
          <p:cNvSpPr txBox="1">
            <a:spLocks noChangeArrowheads="1"/>
          </p:cNvSpPr>
          <p:nvPr/>
        </p:nvSpPr>
        <p:spPr bwMode="auto">
          <a:xfrm>
            <a:off x="381000" y="609600"/>
            <a:ext cx="403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Variables after 1</a:t>
            </a:r>
            <a:r>
              <a:rPr lang="en-US" sz="2000" baseline="30000">
                <a:solidFill>
                  <a:schemeClr val="bg1"/>
                </a:solidFill>
              </a:rPr>
              <a:t>st</a:t>
            </a:r>
            <a:r>
              <a:rPr lang="en-US" sz="2000">
                <a:solidFill>
                  <a:schemeClr val="bg1"/>
                </a:solidFill>
              </a:rPr>
              <a:t> Optimization</a:t>
            </a:r>
          </a:p>
        </p:txBody>
      </p:sp>
      <p:sp>
        <p:nvSpPr>
          <p:cNvPr id="76806" name="Date Placeholder 10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15584EBC-4D39-4083-AF7C-9663B733BEED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76807" name="Footer Placeholder 1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pic>
        <p:nvPicPr>
          <p:cNvPr id="79875" name="Picture 7"/>
          <p:cNvPicPr>
            <a:picLocks noChangeAspect="1" noChangeArrowheads="1"/>
          </p:cNvPicPr>
          <p:nvPr/>
        </p:nvPicPr>
        <p:blipFill>
          <a:blip r:embed="rId5" cstate="print"/>
          <a:srcRect t="-307"/>
          <a:stretch>
            <a:fillRect/>
          </a:stretch>
        </p:blipFill>
        <p:spPr bwMode="auto">
          <a:xfrm>
            <a:off x="228600" y="1447800"/>
            <a:ext cx="8534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6" name="TextBox 8"/>
          <p:cNvSpPr txBox="1">
            <a:spLocks noChangeArrowheads="1"/>
          </p:cNvSpPr>
          <p:nvPr/>
        </p:nvSpPr>
        <p:spPr bwMode="auto">
          <a:xfrm>
            <a:off x="381000" y="609600"/>
            <a:ext cx="548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Improved X-pol. Goal: 2</a:t>
            </a:r>
            <a:r>
              <a:rPr lang="en-US" sz="2000" baseline="30000">
                <a:solidFill>
                  <a:schemeClr val="bg1"/>
                </a:solidFill>
              </a:rPr>
              <a:t>nd</a:t>
            </a:r>
            <a:r>
              <a:rPr lang="en-US" sz="2000">
                <a:solidFill>
                  <a:schemeClr val="bg1"/>
                </a:solidFill>
              </a:rPr>
              <a:t> Optimization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71800" y="2819400"/>
            <a:ext cx="15240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Opt. Horn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48400" y="2819400"/>
            <a:ext cx="1600200" cy="3698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Opt. Horn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9800" y="5410200"/>
            <a:ext cx="2057400" cy="381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45 dB X-pol. Goal</a:t>
            </a:r>
          </a:p>
        </p:txBody>
      </p:sp>
      <p:sp>
        <p:nvSpPr>
          <p:cNvPr id="79880" name="Date Placeholder 13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784EEA68-4A1F-43A5-8976-3E94074FC8E1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79881" name="Footer Placeholder 1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315200" y="6096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4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9"/>
          <p:cNvSpPr>
            <a:spLocks noGrp="1"/>
          </p:cNvSpPr>
          <p:nvPr>
            <p:ph type="ctr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Smooth Wall Profile Horn for Corrugated Horn Performance</a:t>
            </a:r>
          </a:p>
        </p:txBody>
      </p:sp>
      <p:sp>
        <p:nvSpPr>
          <p:cNvPr id="11" name="Subtitle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/>
              <a:t>Tom Milligan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err="1"/>
              <a:t>Granet</a:t>
            </a:r>
            <a:r>
              <a:rPr lang="en-US" sz="1800" dirty="0"/>
              <a:t> et al.: </a:t>
            </a:r>
            <a:r>
              <a:rPr lang="en-US" sz="1800" i="1" dirty="0"/>
              <a:t>Smooth-Walled </a:t>
            </a:r>
            <a:r>
              <a:rPr lang="en-US" sz="1800" i="1" dirty="0" err="1"/>
              <a:t>Spline</a:t>
            </a:r>
            <a:r>
              <a:rPr lang="en-US" sz="1800" i="1" dirty="0"/>
              <a:t>-Profile Horn,</a:t>
            </a:r>
            <a:r>
              <a:rPr lang="en-US" sz="1800" dirty="0"/>
              <a:t> IEEE Trans. On Antennas and Propagation, vol. 52, No. 3, March 2004, p. 848 f.</a:t>
            </a:r>
          </a:p>
        </p:txBody>
      </p:sp>
      <p:sp>
        <p:nvSpPr>
          <p:cNvPr id="80900" name="Date Placeholder 9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45C8CBD5-1BDE-4B35-8B3D-CA95133A78E4}" type="datetime1">
              <a:rPr lang="en-GB" sz="1200" smtClean="0"/>
              <a:pPr/>
              <a:t>17/10/2023</a:t>
            </a:fld>
            <a:endParaRPr lang="en-US" sz="1200"/>
          </a:p>
        </p:txBody>
      </p:sp>
      <p:sp>
        <p:nvSpPr>
          <p:cNvPr id="8090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GB" sz="22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0902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80903" name="Footer Placeholder 1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200"/>
              <a:t>CHAMP Design and Analysis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200" y="5943600"/>
            <a:ext cx="7083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7-3.4 </a:t>
            </a:r>
            <a:r>
              <a:rPr lang="en-US" dirty="0" err="1"/>
              <a:t>Spline</a:t>
            </a:r>
            <a:r>
              <a:rPr lang="en-US" dirty="0"/>
              <a:t> Profile Horn for Corrugated Horn Performance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95800" y="3657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4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pic>
        <p:nvPicPr>
          <p:cNvPr id="87043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1371600"/>
            <a:ext cx="7924800" cy="500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4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3886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Edit Radii to Match Paper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95800" y="4343400"/>
            <a:ext cx="1219200" cy="369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Edit Radii</a:t>
            </a:r>
          </a:p>
        </p:txBody>
      </p:sp>
      <p:cxnSp>
        <p:nvCxnSpPr>
          <p:cNvPr id="12" name="Straight Arrow Connector 11"/>
          <p:cNvCxnSpPr>
            <a:stCxn id="10" idx="3"/>
          </p:cNvCxnSpPr>
          <p:nvPr/>
        </p:nvCxnSpPr>
        <p:spPr>
          <a:xfrm flipV="1">
            <a:off x="5715000" y="4038600"/>
            <a:ext cx="1371600" cy="488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10" idx="3"/>
          </p:cNvCxnSpPr>
          <p:nvPr/>
        </p:nvCxnSpPr>
        <p:spPr>
          <a:xfrm flipV="1">
            <a:off x="5715000" y="4419600"/>
            <a:ext cx="1371600" cy="107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0" idx="3"/>
          </p:cNvCxnSpPr>
          <p:nvPr/>
        </p:nvCxnSpPr>
        <p:spPr>
          <a:xfrm>
            <a:off x="5715000" y="4527550"/>
            <a:ext cx="1371600" cy="273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0" idx="3"/>
          </p:cNvCxnSpPr>
          <p:nvPr/>
        </p:nvCxnSpPr>
        <p:spPr>
          <a:xfrm>
            <a:off x="5715000" y="4527550"/>
            <a:ext cx="1371600" cy="654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0" idx="3"/>
          </p:cNvCxnSpPr>
          <p:nvPr/>
        </p:nvCxnSpPr>
        <p:spPr>
          <a:xfrm>
            <a:off x="5715000" y="4527550"/>
            <a:ext cx="1371600" cy="1035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0" idx="3"/>
          </p:cNvCxnSpPr>
          <p:nvPr/>
        </p:nvCxnSpPr>
        <p:spPr>
          <a:xfrm>
            <a:off x="5715000" y="4527550"/>
            <a:ext cx="1371600" cy="1416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052" name="Date Placeholder 18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49B7C07-6D5C-41FE-9029-810D36BA5717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87053" name="Footer Placeholder 2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8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pic>
        <p:nvPicPr>
          <p:cNvPr id="89091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371600"/>
            <a:ext cx="8356600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2" name="TextBox 8"/>
          <p:cNvSpPr txBox="1">
            <a:spLocks noChangeArrowheads="1"/>
          </p:cNvSpPr>
          <p:nvPr/>
        </p:nvSpPr>
        <p:spPr bwMode="auto">
          <a:xfrm>
            <a:off x="381000" y="609600"/>
            <a:ext cx="419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Select Optimization Variables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00" y="5105400"/>
            <a:ext cx="1752600" cy="646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Edit Lower and Upper Bounds</a:t>
            </a:r>
          </a:p>
        </p:txBody>
      </p:sp>
      <p:sp>
        <p:nvSpPr>
          <p:cNvPr id="8909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86FFCAB9-7F1B-4AC8-97AB-D922B14539BF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8909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6172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Linear Sections Horn 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257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1752600"/>
            <a:ext cx="9067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7056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pic>
        <p:nvPicPr>
          <p:cNvPr id="9830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371600"/>
            <a:ext cx="873918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8" name="TextBox 9"/>
          <p:cNvSpPr txBox="1">
            <a:spLocks noChangeArrowheads="1"/>
          </p:cNvSpPr>
          <p:nvPr/>
        </p:nvSpPr>
        <p:spPr bwMode="auto">
          <a:xfrm>
            <a:off x="381000" y="609600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Pattern @ 10 GHz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52600" y="2362200"/>
            <a:ext cx="1524000" cy="3698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Initial Design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0" y="2438400"/>
            <a:ext cx="1752600" cy="3698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Opt. Design</a:t>
            </a:r>
          </a:p>
        </p:txBody>
      </p:sp>
      <p:sp>
        <p:nvSpPr>
          <p:cNvPr id="98311" name="Date Placeholder 13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D75094EF-8C3F-4CBF-B7EB-4207BA1F83D5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98312" name="Footer Placeholder 1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848600" y="6400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84996" name="TextBox 8"/>
          <p:cNvSpPr txBox="1">
            <a:spLocks noChangeArrowheads="1"/>
          </p:cNvSpPr>
          <p:nvPr/>
        </p:nvSpPr>
        <p:spPr bwMode="auto">
          <a:xfrm>
            <a:off x="381000" y="609600"/>
            <a:ext cx="4648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Trapped Modes in </a:t>
            </a:r>
            <a:r>
              <a:rPr lang="en-US" sz="2400" dirty="0" err="1">
                <a:solidFill>
                  <a:schemeClr val="bg1"/>
                </a:solidFill>
              </a:rPr>
              <a:t>Spline</a:t>
            </a:r>
            <a:r>
              <a:rPr lang="en-US" sz="2400" dirty="0">
                <a:solidFill>
                  <a:schemeClr val="bg1"/>
                </a:solidFill>
              </a:rPr>
              <a:t> Horn</a:t>
            </a:r>
          </a:p>
        </p:txBody>
      </p:sp>
      <p:sp>
        <p:nvSpPr>
          <p:cNvPr id="84998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9840A2A-C88A-4D94-B055-F05A1BF34D43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84999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9" name="Picture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1371600"/>
            <a:ext cx="6705599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84996" name="TextBox 8"/>
          <p:cNvSpPr txBox="1">
            <a:spLocks noChangeArrowheads="1"/>
          </p:cNvSpPr>
          <p:nvPr/>
        </p:nvSpPr>
        <p:spPr bwMode="auto">
          <a:xfrm>
            <a:off x="381000" y="609600"/>
            <a:ext cx="4648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Trapped Modes in </a:t>
            </a:r>
            <a:r>
              <a:rPr lang="en-US" sz="2400" dirty="0" err="1">
                <a:solidFill>
                  <a:schemeClr val="bg1"/>
                </a:solidFill>
              </a:rPr>
              <a:t>Spline</a:t>
            </a:r>
            <a:r>
              <a:rPr lang="en-US" sz="2400" dirty="0">
                <a:solidFill>
                  <a:schemeClr val="bg1"/>
                </a:solidFill>
              </a:rPr>
              <a:t> Horn</a:t>
            </a:r>
          </a:p>
        </p:txBody>
      </p:sp>
      <p:sp>
        <p:nvSpPr>
          <p:cNvPr id="84998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9840A2A-C88A-4D94-B055-F05A1BF34D43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84999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6" name="Picture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371600"/>
            <a:ext cx="7467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84996" name="TextBox 8"/>
          <p:cNvSpPr txBox="1">
            <a:spLocks noChangeArrowheads="1"/>
          </p:cNvSpPr>
          <p:nvPr/>
        </p:nvSpPr>
        <p:spPr bwMode="auto">
          <a:xfrm>
            <a:off x="304800" y="457200"/>
            <a:ext cx="7391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Monotonic increasing Radius </a:t>
            </a:r>
            <a:r>
              <a:rPr lang="en-US" sz="2400" dirty="0" err="1">
                <a:solidFill>
                  <a:schemeClr val="bg1"/>
                </a:solidFill>
              </a:rPr>
              <a:t>Spline</a:t>
            </a:r>
            <a:r>
              <a:rPr lang="en-US" sz="2400" dirty="0">
                <a:solidFill>
                  <a:schemeClr val="bg1"/>
                </a:solidFill>
              </a:rPr>
              <a:t> Horn</a:t>
            </a:r>
          </a:p>
        </p:txBody>
      </p:sp>
      <p:sp>
        <p:nvSpPr>
          <p:cNvPr id="84998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9840A2A-C88A-4D94-B055-F05A1BF34D43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84999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6" name="Picture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1447800"/>
            <a:ext cx="6858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1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03427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4E2F5E7-4354-4829-B1C7-22BBA66258E9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03428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0342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1295400"/>
            <a:ext cx="720407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0" name="TextBox 5"/>
          <p:cNvSpPr txBox="1">
            <a:spLocks noChangeArrowheads="1"/>
          </p:cNvSpPr>
          <p:nvPr/>
        </p:nvSpPr>
        <p:spPr bwMode="auto">
          <a:xfrm>
            <a:off x="685800" y="609600"/>
            <a:ext cx="2941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Scrimp Horn Design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91000" y="4419600"/>
            <a:ext cx="372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7-3.4 Scrimp Horn Design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5438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04451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F5639DC7-65B2-485B-AECC-27F0AB9DAAD1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04452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0445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905000"/>
            <a:ext cx="882808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4" name="TextBox 5"/>
          <p:cNvSpPr txBox="1">
            <a:spLocks noChangeArrowheads="1"/>
          </p:cNvSpPr>
          <p:nvPr/>
        </p:nvSpPr>
        <p:spPr bwMode="auto">
          <a:xfrm>
            <a:off x="533400" y="457200"/>
            <a:ext cx="5114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Scrimp Horn Designs using CHAMP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620000" y="6019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05475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1B1C3AFE-7A4B-4955-87C5-49A4EB9C5D90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05476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0547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1295400"/>
            <a:ext cx="6705600" cy="504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8" name="TextBox 5"/>
          <p:cNvSpPr txBox="1">
            <a:spLocks noChangeArrowheads="1"/>
          </p:cNvSpPr>
          <p:nvPr/>
        </p:nvSpPr>
        <p:spPr bwMode="auto">
          <a:xfrm>
            <a:off x="685800" y="685800"/>
            <a:ext cx="27035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Cup Horn Designs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6800" y="3429000"/>
            <a:ext cx="4698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7 Cup Horns from </a:t>
            </a:r>
            <a:r>
              <a:rPr lang="en-US" dirty="0" err="1"/>
              <a:t>Olver</a:t>
            </a:r>
            <a:r>
              <a:rPr lang="en-US" dirty="0"/>
              <a:t> and Kumar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648200" y="4800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1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06499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78058311-2FFB-4307-979C-44C1D39BCD40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06500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0650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1371600"/>
            <a:ext cx="7696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2" name="TextBox 5"/>
          <p:cNvSpPr txBox="1">
            <a:spLocks noChangeArrowheads="1"/>
          </p:cNvSpPr>
          <p:nvPr/>
        </p:nvSpPr>
        <p:spPr bwMode="auto">
          <a:xfrm>
            <a:off x="609600" y="533400"/>
            <a:ext cx="6480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Ref: Olver, et al., </a:t>
            </a:r>
            <a:r>
              <a:rPr lang="en-US" sz="2400" i="1">
                <a:solidFill>
                  <a:schemeClr val="bg1"/>
                </a:solidFill>
              </a:rPr>
              <a:t>Microwave Horns and Feeds</a:t>
            </a:r>
            <a:endParaRPr lang="en-US" sz="2400">
              <a:solidFill>
                <a:schemeClr val="bg1"/>
              </a:solidFill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772400" y="5029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07523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A1614277-2F88-45C8-B236-47FB9B34FFE9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07524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0752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1371600"/>
            <a:ext cx="56578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6" name="TextBox 5"/>
          <p:cNvSpPr txBox="1">
            <a:spLocks noChangeArrowheads="1"/>
          </p:cNvSpPr>
          <p:nvPr/>
        </p:nvSpPr>
        <p:spPr bwMode="auto">
          <a:xfrm>
            <a:off x="609600" y="533400"/>
            <a:ext cx="360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Axially Corrugated Horns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67000" y="3581400"/>
            <a:ext cx="4211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7-3.3 Axially Corrugated Horns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08547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5DDEB61C-4DBC-4163-8AFF-BCAC832C77EF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08548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0854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371600"/>
            <a:ext cx="868680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3581400"/>
            <a:ext cx="858361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51" name="TextBox 7"/>
          <p:cNvSpPr txBox="1">
            <a:spLocks noChangeArrowheads="1"/>
          </p:cNvSpPr>
          <p:nvPr/>
        </p:nvSpPr>
        <p:spPr bwMode="auto">
          <a:xfrm>
            <a:off x="533400" y="457200"/>
            <a:ext cx="4910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Axial Corrugated Horn Parameters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77200" y="6019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Horn w/ Slanted Corrugations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258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1295400"/>
            <a:ext cx="6248400" cy="50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467600" y="4953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0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09571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C7E2ED0F-3B34-438A-970D-840CF1D128B0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09572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0957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1371600"/>
            <a:ext cx="7848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4" name="TextBox 5"/>
          <p:cNvSpPr txBox="1">
            <a:spLocks noChangeArrowheads="1"/>
          </p:cNvSpPr>
          <p:nvPr/>
        </p:nvSpPr>
        <p:spPr bwMode="auto">
          <a:xfrm>
            <a:off x="533400" y="457200"/>
            <a:ext cx="4910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Axial Corrugated Horn Parameters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010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0595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A945742-8773-4AF5-A61E-F9CD1B2D47F4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0596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1059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524000"/>
            <a:ext cx="8077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8" name="TextBox 5"/>
          <p:cNvSpPr txBox="1">
            <a:spLocks noChangeArrowheads="1"/>
          </p:cNvSpPr>
          <p:nvPr/>
        </p:nvSpPr>
        <p:spPr bwMode="auto">
          <a:xfrm>
            <a:off x="533400" y="533400"/>
            <a:ext cx="5016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Axially and Radial Corrugated Horn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3429000"/>
            <a:ext cx="498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7 Axially and Radial Corrugated Horns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105400" y="5181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3667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DA071FA-D683-45A9-82C8-981056E33C9F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3668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1366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447800"/>
            <a:ext cx="83597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70" name="TextBox 5"/>
          <p:cNvSpPr txBox="1">
            <a:spLocks noChangeArrowheads="1"/>
          </p:cNvSpPr>
          <p:nvPr/>
        </p:nvSpPr>
        <p:spPr bwMode="auto">
          <a:xfrm>
            <a:off x="533400" y="533400"/>
            <a:ext cx="4806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Satoh Horn Design using CHAMP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752600"/>
            <a:ext cx="29163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7 Step Multimode</a:t>
            </a:r>
          </a:p>
          <a:p>
            <a:r>
              <a:rPr lang="en-US" dirty="0"/>
              <a:t>Horns Potter, Satoh, </a:t>
            </a:r>
            <a:r>
              <a:rPr lang="en-US" dirty="0" err="1"/>
              <a:t>Turrin</a:t>
            </a:r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77200" y="5486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3667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DA071FA-D683-45A9-82C8-981056E33C9F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3668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sp>
        <p:nvSpPr>
          <p:cNvPr id="113670" name="TextBox 5"/>
          <p:cNvSpPr txBox="1">
            <a:spLocks noChangeArrowheads="1"/>
          </p:cNvSpPr>
          <p:nvPr/>
        </p:nvSpPr>
        <p:spPr bwMode="auto">
          <a:xfrm>
            <a:off x="533400" y="533400"/>
            <a:ext cx="4806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Satoh Horn Design using CHAMP</a:t>
            </a:r>
          </a:p>
        </p:txBody>
      </p:sp>
      <p:pic>
        <p:nvPicPr>
          <p:cNvPr id="7" name="Picture 6" descr="15 Satoh Horn 10 GHz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295400"/>
            <a:ext cx="9144000" cy="5044315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4691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C86CEDE-D229-49C2-95AD-74C53C151E0D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4692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1469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371600"/>
            <a:ext cx="744696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4" name="TextBox 5"/>
          <p:cNvSpPr txBox="1">
            <a:spLocks noChangeArrowheads="1"/>
          </p:cNvSpPr>
          <p:nvPr/>
        </p:nvSpPr>
        <p:spPr bwMode="auto">
          <a:xfrm>
            <a:off x="533400" y="533400"/>
            <a:ext cx="47958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Turrin Horn Design using CHAMP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4876800"/>
            <a:ext cx="29163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7 Step Multimode</a:t>
            </a:r>
          </a:p>
          <a:p>
            <a:r>
              <a:rPr lang="en-US" dirty="0"/>
              <a:t>Horns Potter, Satoh, </a:t>
            </a:r>
            <a:r>
              <a:rPr lang="en-US" dirty="0" err="1"/>
              <a:t>Turrin</a:t>
            </a:r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248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4691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C86CEDE-D229-49C2-95AD-74C53C151E0D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4692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sp>
        <p:nvSpPr>
          <p:cNvPr id="114694" name="TextBox 5"/>
          <p:cNvSpPr txBox="1">
            <a:spLocks noChangeArrowheads="1"/>
          </p:cNvSpPr>
          <p:nvPr/>
        </p:nvSpPr>
        <p:spPr bwMode="auto">
          <a:xfrm>
            <a:off x="533400" y="533400"/>
            <a:ext cx="47958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Turrin Horn Design using CHAMP</a:t>
            </a:r>
          </a:p>
        </p:txBody>
      </p:sp>
      <p:pic>
        <p:nvPicPr>
          <p:cNvPr id="7" name="Picture 6" descr="tur72_1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295400"/>
            <a:ext cx="9144000" cy="5049531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5715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565DBB12-D03D-4D2E-AEEE-5B9C27951262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5716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15717" name="Picture 2"/>
          <p:cNvPicPr>
            <a:picLocks noChangeAspect="1" noChangeArrowheads="1"/>
          </p:cNvPicPr>
          <p:nvPr/>
        </p:nvPicPr>
        <p:blipFill>
          <a:blip r:embed="rId5" cstate="print"/>
          <a:srcRect l="10001" t="16667" r="27499" b="16667"/>
          <a:stretch>
            <a:fillRect/>
          </a:stretch>
        </p:blipFill>
        <p:spPr bwMode="auto">
          <a:xfrm>
            <a:off x="533400" y="1371600"/>
            <a:ext cx="8001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8" name="TextBox 5"/>
          <p:cNvSpPr txBox="1">
            <a:spLocks noChangeArrowheads="1"/>
          </p:cNvSpPr>
          <p:nvPr/>
        </p:nvSpPr>
        <p:spPr bwMode="auto">
          <a:xfrm>
            <a:off x="457200" y="381000"/>
            <a:ext cx="6324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High Aperture Efficiency Horn using CHAMP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4800600"/>
            <a:ext cx="32112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7-9.4 High Aperture </a:t>
            </a:r>
          </a:p>
          <a:p>
            <a:r>
              <a:rPr lang="en-US" dirty="0"/>
              <a:t>Efficiency Smooth Wall Horns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8486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5715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565DBB12-D03D-4D2E-AEEE-5B9C27951262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5716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sp>
        <p:nvSpPr>
          <p:cNvPr id="115718" name="TextBox 5"/>
          <p:cNvSpPr txBox="1">
            <a:spLocks noChangeArrowheads="1"/>
          </p:cNvSpPr>
          <p:nvPr/>
        </p:nvSpPr>
        <p:spPr bwMode="auto">
          <a:xfrm>
            <a:off x="457200" y="381000"/>
            <a:ext cx="6324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High Aperture Efficiency Horn using CHAMP</a:t>
            </a:r>
          </a:p>
        </p:txBody>
      </p:sp>
      <p:pic>
        <p:nvPicPr>
          <p:cNvPr id="8" name="Picture 7" descr="B-G 20 dB pattern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1295400"/>
            <a:ext cx="9144000" cy="50292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6739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19F9341-6A74-49C4-A93C-81F3CB9734E6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6740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16741" name="Picture 2"/>
          <p:cNvPicPr>
            <a:picLocks noChangeAspect="1" noChangeArrowheads="1"/>
          </p:cNvPicPr>
          <p:nvPr/>
        </p:nvPicPr>
        <p:blipFill>
          <a:blip r:embed="rId5" cstate="print"/>
          <a:srcRect l="10001" t="21111" r="31876" b="11111"/>
          <a:stretch>
            <a:fillRect/>
          </a:stretch>
        </p:blipFill>
        <p:spPr bwMode="auto">
          <a:xfrm>
            <a:off x="685800" y="1371600"/>
            <a:ext cx="76962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2" name="TextBox 6"/>
          <p:cNvSpPr txBox="1">
            <a:spLocks noChangeArrowheads="1"/>
          </p:cNvSpPr>
          <p:nvPr/>
        </p:nvSpPr>
        <p:spPr bwMode="auto">
          <a:xfrm>
            <a:off x="457200" y="381000"/>
            <a:ext cx="6324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High Aperture Efficiency Horn using CHAMP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4800600"/>
            <a:ext cx="32112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7-9.4 High Aperture </a:t>
            </a:r>
          </a:p>
          <a:p>
            <a:r>
              <a:rPr lang="en-US" dirty="0"/>
              <a:t>Efficiency Smooth Wall Horns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8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6739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19F9341-6A74-49C4-A93C-81F3CB9734E6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6740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sp>
        <p:nvSpPr>
          <p:cNvPr id="116742" name="TextBox 6"/>
          <p:cNvSpPr txBox="1">
            <a:spLocks noChangeArrowheads="1"/>
          </p:cNvSpPr>
          <p:nvPr/>
        </p:nvSpPr>
        <p:spPr bwMode="auto">
          <a:xfrm>
            <a:off x="457200" y="381000"/>
            <a:ext cx="6324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High Aperture Efficiency Horn using CHAMP</a:t>
            </a:r>
          </a:p>
        </p:txBody>
      </p:sp>
      <p:pic>
        <p:nvPicPr>
          <p:cNvPr id="7" name="Picture 6" descr="C-R 20 dB pattern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6200" y="1295400"/>
            <a:ext cx="9067800" cy="51054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7391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Displaced Axis Reflector + Feed 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25600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295400"/>
            <a:ext cx="7315200" cy="512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6172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7763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42CC779F-1F3D-4D75-9C9B-96B847AC7D6C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7764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1776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371600"/>
            <a:ext cx="80772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6" name="TextBox 5"/>
          <p:cNvSpPr txBox="1">
            <a:spLocks noChangeArrowheads="1"/>
          </p:cNvSpPr>
          <p:nvPr/>
        </p:nvSpPr>
        <p:spPr bwMode="auto">
          <a:xfrm>
            <a:off x="609600" y="533400"/>
            <a:ext cx="4868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Exact Design Two Surface Lenses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19400" y="5943600"/>
            <a:ext cx="580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9-3.1 CHAMP analysis of Two-Surface Lenses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4400" y="6324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8787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F34E981-C828-4328-81C7-69A7CEC89226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8788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1878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1447800"/>
            <a:ext cx="743743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0" name="TextBox 5"/>
          <p:cNvSpPr txBox="1">
            <a:spLocks noChangeArrowheads="1"/>
          </p:cNvSpPr>
          <p:nvPr/>
        </p:nvSpPr>
        <p:spPr bwMode="auto">
          <a:xfrm>
            <a:off x="381000" y="457200"/>
            <a:ext cx="7827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Grooved Matched Lens w/ Potter Horn CHAMP analysis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77200" y="5257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1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19811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A9F7A350-DBD8-4938-A928-9EF819B2268E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19812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198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1295400"/>
            <a:ext cx="62547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4" name="TextBox 5"/>
          <p:cNvSpPr txBox="1">
            <a:spLocks noChangeArrowheads="1"/>
          </p:cNvSpPr>
          <p:nvPr/>
        </p:nvSpPr>
        <p:spPr bwMode="auto">
          <a:xfrm>
            <a:off x="381000" y="381000"/>
            <a:ext cx="6248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Zoned Lens CHAMP Analysis Chapter 9-2.1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248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4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20835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CCC8F204-5EFB-4E06-A81F-7F4AC0138FCC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20836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2083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1295400"/>
            <a:ext cx="685800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8" name="TextBox 6"/>
          <p:cNvSpPr txBox="1">
            <a:spLocks noChangeArrowheads="1"/>
          </p:cNvSpPr>
          <p:nvPr/>
        </p:nvSpPr>
        <p:spPr bwMode="auto">
          <a:xfrm>
            <a:off x="381000" y="381000"/>
            <a:ext cx="6392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Zoned Lens CHAMP Analysis with Feed Horn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21859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E2B33387-3EC9-4E71-BA7A-2D76298CF704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21860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2186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1219200"/>
            <a:ext cx="7772400" cy="507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2" name="TextBox 5"/>
          <p:cNvSpPr txBox="1">
            <a:spLocks noChangeArrowheads="1"/>
          </p:cNvSpPr>
          <p:nvPr/>
        </p:nvSpPr>
        <p:spPr bwMode="auto">
          <a:xfrm>
            <a:off x="381000" y="381000"/>
            <a:ext cx="618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Dielectric Zone Plate Lens CHAMP Analysis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4419600"/>
            <a:ext cx="35573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9-2.2 Zone Plate Design</a:t>
            </a:r>
          </a:p>
          <a:p>
            <a:r>
              <a:rPr lang="en-US" dirty="0"/>
              <a:t>and CHAMP Analysis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22883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EA70925-D85A-4AB4-AF68-9E3FB1E52DF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22884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2288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1752600"/>
            <a:ext cx="8077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6" name="TextBox 6"/>
          <p:cNvSpPr txBox="1">
            <a:spLocks noChangeArrowheads="1"/>
          </p:cNvSpPr>
          <p:nvPr/>
        </p:nvSpPr>
        <p:spPr bwMode="auto">
          <a:xfrm>
            <a:off x="381000" y="381000"/>
            <a:ext cx="618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Dielectric Zone Plate Lens CHAMP Analysis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800600" y="3505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23907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9571B764-5103-4F62-8AE3-4BA03B1C9EC4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23908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12390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1371600"/>
            <a:ext cx="6705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10" name="TextBox 6"/>
          <p:cNvSpPr txBox="1">
            <a:spLocks noChangeArrowheads="1"/>
          </p:cNvSpPr>
          <p:nvPr/>
        </p:nvSpPr>
        <p:spPr bwMode="auto">
          <a:xfrm>
            <a:off x="381000" y="381000"/>
            <a:ext cx="618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Dielectric Zone Plate Lens CHAMP Analysis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25955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AD0D259-46AF-47E7-B6C8-6CA6AEA9E6D8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25956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5" name="Picture 4" descr="turrin-7416-3d.png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447800" y="1676400"/>
            <a:ext cx="6324600" cy="457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81000"/>
            <a:ext cx="567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External Wall Corrugations (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</a:rPr>
              <a:t>Turrin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 Horn)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1524000"/>
            <a:ext cx="4959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7-3.5 External Wall Horn Corrugations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25955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AD0D259-46AF-47E7-B6C8-6CA6AEA9E6D8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25956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381000"/>
            <a:ext cx="567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External Wall Corrugations (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</a:rPr>
              <a:t>Turrin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 Horn)</a:t>
            </a:r>
          </a:p>
        </p:txBody>
      </p:sp>
      <p:pic>
        <p:nvPicPr>
          <p:cNvPr id="7" name="Picture 6" descr="turrin-74pat.png"/>
          <p:cNvPicPr/>
          <p:nvPr/>
        </p:nvPicPr>
        <p:blipFill>
          <a:blip r:embed="rId5" cstate="print"/>
          <a:srcRect r="12821"/>
          <a:stretch>
            <a:fillRect/>
          </a:stretch>
        </p:blipFill>
        <p:spPr>
          <a:xfrm>
            <a:off x="838200" y="1600200"/>
            <a:ext cx="7543800" cy="457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14800" y="2514600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Pattern without Corrugations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162800" y="5486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25955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AD0D259-46AF-47E7-B6C8-6CA6AEA9E6D8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25956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81000"/>
            <a:ext cx="567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External Wall Corrugations (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</a:rPr>
              <a:t>Turrin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 Horn)</a:t>
            </a:r>
          </a:p>
        </p:txBody>
      </p:sp>
      <p:pic>
        <p:nvPicPr>
          <p:cNvPr id="6" name="Picture 5" descr="turrin-7416pat.png"/>
          <p:cNvPicPr/>
          <p:nvPr/>
        </p:nvPicPr>
        <p:blipFill>
          <a:blip r:embed="rId5" cstate="print"/>
          <a:srcRect r="12500"/>
          <a:stretch>
            <a:fillRect/>
          </a:stretch>
        </p:blipFill>
        <p:spPr>
          <a:xfrm>
            <a:off x="762000" y="1600200"/>
            <a:ext cx="7543799" cy="4572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24400" y="2895600"/>
            <a:ext cx="2787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Pattern with Corrugations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467600" y="3810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8229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Reflector with Corrugated Horn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295400"/>
            <a:ext cx="8317302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820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4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25955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AD0D259-46AF-47E7-B6C8-6CA6AEA9E6D8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25956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5" name="Picture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1447800"/>
            <a:ext cx="6648450" cy="483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7200" y="381000"/>
            <a:ext cx="6900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Tapered External Wall Corrugations (Potter Horn)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25955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AD0D259-46AF-47E7-B6C8-6CA6AEA9E6D8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25956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381000"/>
            <a:ext cx="6900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Tapered External Wall Corrugations (Potter Horn)</a:t>
            </a:r>
          </a:p>
        </p:txBody>
      </p:sp>
      <p:pic>
        <p:nvPicPr>
          <p:cNvPr id="7" name="Picture 6" descr="13_Gain_10 GHz 27 cor.png"/>
          <p:cNvPicPr/>
          <p:nvPr/>
        </p:nvPicPr>
        <p:blipFill>
          <a:blip r:embed="rId5" cstate="print"/>
          <a:srcRect r="13355"/>
          <a:stretch>
            <a:fillRect/>
          </a:stretch>
        </p:blipFill>
        <p:spPr>
          <a:xfrm>
            <a:off x="609600" y="1600200"/>
            <a:ext cx="7772399" cy="45720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125955" name="Date Placeholder 1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AD0D259-46AF-47E7-B6C8-6CA6AEA9E6D8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125956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CHAMP Design and Analysis</a:t>
            </a:r>
          </a:p>
        </p:txBody>
      </p:sp>
      <p:pic>
        <p:nvPicPr>
          <p:cNvPr id="5" name="Picture 4" descr="turrin_4sine_62_3d.png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09600" y="1600200"/>
            <a:ext cx="7924800" cy="43433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81000"/>
            <a:ext cx="7354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External Sinusoidal Wall Corrugations (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</a:rPr>
              <a:t>Turrin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 Horn)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 sz="1600"/>
              <a:pPr>
                <a:defRPr/>
              </a:pPr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0" y="6356350"/>
            <a:ext cx="3429000" cy="365125"/>
          </a:xfrm>
        </p:spPr>
        <p:txBody>
          <a:bodyPr/>
          <a:lstStyle/>
          <a:p>
            <a:pPr>
              <a:defRPr/>
            </a:pPr>
            <a:r>
              <a:rPr lang="en-US" sz="1600" dirty="0"/>
              <a:t>Small Reflector BOR-</a:t>
            </a:r>
            <a:r>
              <a:rPr lang="en-US" sz="1600" dirty="0" err="1"/>
              <a:t>MoM</a:t>
            </a:r>
            <a:r>
              <a:rPr lang="en-US" sz="1600" dirty="0"/>
              <a:t> Design</a:t>
            </a:r>
            <a:endParaRPr lang="en-GB" sz="1600" dirty="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z="1600" dirty="0"/>
              <a:t>Page </a:t>
            </a:r>
            <a:fld id="{3128E365-EF8C-401B-90F8-9FA55A223AA1}" type="slidenum">
              <a:rPr lang="en-GB" sz="1600"/>
              <a:pPr>
                <a:defRPr/>
              </a:pPr>
              <a:t>63</a:t>
            </a:fld>
            <a:endParaRPr lang="en-GB" sz="1600" dirty="0"/>
          </a:p>
        </p:txBody>
      </p:sp>
      <p:pic>
        <p:nvPicPr>
          <p:cNvPr id="10245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3580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External Corrugated Feed w/ Main &amp;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Picture 6" descr="initial_feed_subrefl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2400" y="1295400"/>
            <a:ext cx="5943600" cy="2486025"/>
          </a:xfrm>
          <a:prstGeom prst="rect">
            <a:avLst/>
          </a:prstGeom>
        </p:spPr>
      </p:pic>
      <p:pic>
        <p:nvPicPr>
          <p:cNvPr id="8" name="Picture 7" descr="initial_feed_subrefl-a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971800" y="3810000"/>
            <a:ext cx="5943600" cy="2486025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6858000" y="3276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8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 sz="1600"/>
              <a:pPr>
                <a:defRPr/>
              </a:pPr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581400" cy="365125"/>
          </a:xfrm>
        </p:spPr>
        <p:txBody>
          <a:bodyPr/>
          <a:lstStyle/>
          <a:p>
            <a:pPr>
              <a:defRPr/>
            </a:pPr>
            <a:r>
              <a:rPr lang="en-US" sz="1600" dirty="0"/>
              <a:t>Small Reflector BOR-</a:t>
            </a:r>
            <a:r>
              <a:rPr lang="en-US" sz="1600" dirty="0" err="1"/>
              <a:t>MoM</a:t>
            </a:r>
            <a:r>
              <a:rPr lang="en-US" sz="1600" dirty="0"/>
              <a:t> Design</a:t>
            </a:r>
            <a:endParaRPr lang="en-GB" sz="1600" dirty="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z="1600" dirty="0"/>
              <a:t>Page </a:t>
            </a:r>
            <a:fld id="{A422F37D-1AD5-4B83-A2DA-E77856250550}" type="slidenum">
              <a:rPr lang="en-GB" sz="1600"/>
              <a:pPr>
                <a:defRPr/>
              </a:pPr>
              <a:t>64</a:t>
            </a:fld>
            <a:endParaRPr lang="en-GB" sz="1600" dirty="0"/>
          </a:p>
        </p:txBody>
      </p:sp>
      <p:pic>
        <p:nvPicPr>
          <p:cNvPr id="1946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8904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Pattern of Optimized Antenna including Support Cone</a:t>
            </a:r>
          </a:p>
        </p:txBody>
      </p:sp>
      <p:pic>
        <p:nvPicPr>
          <p:cNvPr id="7" name="Picture 6" descr="final-3-opt-incl-diel-cone-pat-frontlobe.png"/>
          <p:cNvPicPr/>
          <p:nvPr/>
        </p:nvPicPr>
        <p:blipFill>
          <a:blip r:embed="rId6" cstate="print"/>
          <a:srcRect r="13331"/>
          <a:stretch>
            <a:fillRect/>
          </a:stretch>
        </p:blipFill>
        <p:spPr>
          <a:xfrm>
            <a:off x="-1" y="1295400"/>
            <a:ext cx="6858000" cy="4572000"/>
          </a:xfrm>
          <a:prstGeom prst="rect">
            <a:avLst/>
          </a:prstGeom>
        </p:spPr>
      </p:pic>
      <p:pic>
        <p:nvPicPr>
          <p:cNvPr id="8" name="Picture 7" descr="tur-62-ADE_final_feed_sub 1st opt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895600" y="3733800"/>
            <a:ext cx="5943600" cy="2486025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620000" y="3124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88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 sz="1600"/>
              <a:pPr>
                <a:defRPr/>
              </a:pPr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6356350"/>
            <a:ext cx="3505200" cy="365125"/>
          </a:xfrm>
        </p:spPr>
        <p:txBody>
          <a:bodyPr/>
          <a:lstStyle/>
          <a:p>
            <a:pPr>
              <a:defRPr/>
            </a:pPr>
            <a:r>
              <a:rPr lang="en-US" sz="1600" dirty="0"/>
              <a:t>Small Reflector BOR-</a:t>
            </a:r>
            <a:r>
              <a:rPr lang="en-US" sz="1600" dirty="0" err="1"/>
              <a:t>MoM</a:t>
            </a:r>
            <a:r>
              <a:rPr lang="en-US" sz="1600" dirty="0"/>
              <a:t> Design</a:t>
            </a:r>
            <a:endParaRPr lang="en-GB" sz="1600" dirty="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z="1600" dirty="0"/>
              <a:t>Page </a:t>
            </a:r>
            <a:fld id="{6460B3B9-D753-43F2-BC1F-6C6FAC07361A}" type="slidenum">
              <a:rPr lang="en-GB" sz="1600"/>
              <a:pPr>
                <a:defRPr/>
              </a:pPr>
              <a:t>65</a:t>
            </a:fld>
            <a:endParaRPr lang="en-GB" sz="1600" dirty="0"/>
          </a:p>
        </p:txBody>
      </p:sp>
      <p:pic>
        <p:nvPicPr>
          <p:cNvPr id="21509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8078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Small Reflector BOR-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MoM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Optimized Sinusoidal Corrugations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1524000"/>
            <a:ext cx="86052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 </a:t>
            </a:r>
            <a:r>
              <a:rPr lang="en-US" sz="2000" dirty="0" err="1"/>
              <a:t>scatterers</a:t>
            </a:r>
            <a:r>
              <a:rPr lang="en-US" sz="2000" dirty="0"/>
              <a:t>       : sequence(ref(</a:t>
            </a:r>
            <a:r>
              <a:rPr lang="en-US" sz="2000" dirty="0" err="1">
                <a:solidFill>
                  <a:srgbClr val="00B0F0"/>
                </a:solidFill>
              </a:rPr>
              <a:t>horn_exterior</a:t>
            </a:r>
            <a:r>
              <a:rPr lang="en-US" sz="2000" dirty="0"/>
              <a:t>),ref(</a:t>
            </a:r>
            <a:r>
              <a:rPr lang="en-US" sz="2000" dirty="0" err="1"/>
              <a:t>ring_focus_sub_reflector</a:t>
            </a:r>
            <a:r>
              <a:rPr lang="en-US" sz="2000" dirty="0"/>
              <a:t>),</a:t>
            </a:r>
          </a:p>
          <a:p>
            <a:r>
              <a:rPr lang="en-US" sz="2000" dirty="0"/>
              <a:t>ref(</a:t>
            </a:r>
            <a:r>
              <a:rPr lang="en-US" sz="2000" dirty="0" err="1"/>
              <a:t>ring_focus_main_reflector</a:t>
            </a:r>
            <a:r>
              <a:rPr lang="en-US" sz="2000" dirty="0"/>
              <a:t>),ref(</a:t>
            </a:r>
            <a:r>
              <a:rPr lang="en-US" sz="2000" dirty="0" err="1"/>
              <a:t>support_cone</a:t>
            </a:r>
            <a:r>
              <a:rPr lang="en-US" sz="2000" dirty="0"/>
              <a:t>),</a:t>
            </a:r>
            <a:r>
              <a:rPr lang="en-US" sz="2000" dirty="0">
                <a:solidFill>
                  <a:srgbClr val="FF0000"/>
                </a:solidFill>
              </a:rPr>
              <a:t>ref(horn_exterior_2),</a:t>
            </a:r>
          </a:p>
          <a:p>
            <a:r>
              <a:rPr lang="en-US" sz="2000" dirty="0">
                <a:solidFill>
                  <a:srgbClr val="FF0000"/>
                </a:solidFill>
              </a:rPr>
              <a:t>ref(</a:t>
            </a:r>
            <a:r>
              <a:rPr lang="en-US" sz="2000" dirty="0" err="1">
                <a:solidFill>
                  <a:srgbClr val="FF0000"/>
                </a:solidFill>
              </a:rPr>
              <a:t>sinusoid_outer</a:t>
            </a:r>
            <a:r>
              <a:rPr lang="en-US" sz="2000" dirty="0">
                <a:solidFill>
                  <a:srgbClr val="FF0000"/>
                </a:solidFill>
              </a:rPr>
              <a:t>))</a:t>
            </a:r>
          </a:p>
          <a:p>
            <a:r>
              <a:rPr lang="en-US" sz="2000" dirty="0"/>
              <a:t>)</a:t>
            </a:r>
          </a:p>
        </p:txBody>
      </p:sp>
      <p:pic>
        <p:nvPicPr>
          <p:cNvPr id="8" name="Picture 7" descr="Feed_opt_sine+diel cone-3d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4800" y="2895600"/>
            <a:ext cx="8229600" cy="3447288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315200" y="2514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8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64E636C-F900-4CE1-BD26-4AEBB3912481}" type="datetime1">
              <a:rPr lang="en-GB" sz="1600" smtClean="0"/>
              <a:pPr/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z="1600" dirty="0"/>
              <a:t>CHAMP use with Reflectors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sz="1600" dirty="0"/>
              <a:t>Page </a:t>
            </a:r>
            <a:fld id="{491660CD-D49A-48BF-89D3-2DCCD0DAF9D2}" type="slidenum">
              <a:rPr lang="en-GB" sz="1600" smtClean="0"/>
              <a:pPr/>
              <a:t>66</a:t>
            </a:fld>
            <a:endParaRPr lang="en-GB" sz="1600" dirty="0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5756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Single Reflector Analysis</a:t>
            </a:r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1" y="1295400"/>
            <a:ext cx="8534399" cy="50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04800" y="2133600"/>
            <a:ext cx="3441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8-22 Reflector Shrouds</a:t>
            </a:r>
          </a:p>
          <a:p>
            <a:r>
              <a:rPr lang="en-US" dirty="0"/>
              <a:t>and </a:t>
            </a:r>
            <a:r>
              <a:rPr lang="en-US" dirty="0" err="1"/>
              <a:t>Radomes</a:t>
            </a:r>
            <a:r>
              <a:rPr lang="en-US" dirty="0"/>
              <a:t> BOR-</a:t>
            </a:r>
            <a:r>
              <a:rPr lang="en-US" dirty="0" err="1"/>
              <a:t>MoM</a:t>
            </a:r>
            <a:endParaRPr lang="en-US" dirty="0"/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3733800" y="5334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64E636C-F900-4CE1-BD26-4AEBB3912481}" type="datetime1">
              <a:rPr lang="en-GB" sz="1600" smtClean="0"/>
              <a:pPr/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z="1600" dirty="0"/>
              <a:t>CHAMP use with Reflectors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sz="1600" dirty="0"/>
              <a:t>Page </a:t>
            </a:r>
            <a:fld id="{491660CD-D49A-48BF-89D3-2DCCD0DAF9D2}" type="slidenum">
              <a:rPr lang="en-GB" sz="1600" smtClean="0"/>
              <a:pPr/>
              <a:t>67</a:t>
            </a:fld>
            <a:endParaRPr lang="en-GB" sz="1600" dirty="0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5756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Single Reflector Analysis</a:t>
            </a:r>
          </a:p>
        </p:txBody>
      </p:sp>
      <p:pic>
        <p:nvPicPr>
          <p:cNvPr id="7" name="Picture 6" descr="ax10-50dish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295400"/>
            <a:ext cx="9144000" cy="5002629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95800" y="3352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64E636C-F900-4CE1-BD26-4AEBB3912481}" type="datetime1">
              <a:rPr lang="en-GB" sz="1600" smtClean="0"/>
              <a:pPr/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z="1600" dirty="0"/>
              <a:t>CHAMP use with Reflectors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sz="1600" dirty="0"/>
              <a:t>Page </a:t>
            </a:r>
            <a:fld id="{491660CD-D49A-48BF-89D3-2DCCD0DAF9D2}" type="slidenum">
              <a:rPr lang="en-GB" sz="1600" smtClean="0"/>
              <a:pPr/>
              <a:t>68</a:t>
            </a:fld>
            <a:endParaRPr lang="en-GB" sz="1600" dirty="0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42777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Cassegrain</a:t>
            </a:r>
            <a:r>
              <a:rPr lang="en-US" sz="2400" dirty="0">
                <a:solidFill>
                  <a:schemeClr val="bg1"/>
                </a:solidFill>
              </a:rPr>
              <a:t> Reflector Analysis</a:t>
            </a:r>
          </a:p>
        </p:txBody>
      </p: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1447800"/>
            <a:ext cx="7010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17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64E636C-F900-4CE1-BD26-4AEBB3912481}" type="datetime1">
              <a:rPr lang="en-GB" sz="1600" smtClean="0"/>
              <a:pPr/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z="1600" dirty="0"/>
              <a:t>CHAMP use with Reflectors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sz="1600" dirty="0"/>
              <a:t>Page </a:t>
            </a:r>
            <a:fld id="{491660CD-D49A-48BF-89D3-2DCCD0DAF9D2}" type="slidenum">
              <a:rPr lang="en-GB" sz="1600" smtClean="0"/>
              <a:pPr/>
              <a:t>69</a:t>
            </a:fld>
            <a:endParaRPr lang="en-GB" sz="1600" dirty="0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42777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Cassegrain</a:t>
            </a:r>
            <a:r>
              <a:rPr lang="en-US" sz="2400" dirty="0">
                <a:solidFill>
                  <a:schemeClr val="bg1"/>
                </a:solidFill>
              </a:rPr>
              <a:t> Reflector Analysis</a:t>
            </a: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447800"/>
            <a:ext cx="8890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85622" y="3261940"/>
            <a:ext cx="244475" cy="244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4800" y="2133600"/>
            <a:ext cx="3441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8-22 Reflector Shrouds</a:t>
            </a:r>
          </a:p>
          <a:p>
            <a:r>
              <a:rPr lang="en-US" dirty="0"/>
              <a:t>and </a:t>
            </a:r>
            <a:r>
              <a:rPr lang="en-US" dirty="0" err="1"/>
              <a:t>Radomes</a:t>
            </a:r>
            <a:r>
              <a:rPr lang="en-US" dirty="0"/>
              <a:t> BOR-</a:t>
            </a:r>
            <a:r>
              <a:rPr lang="en-US" dirty="0" err="1"/>
              <a:t>MoM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2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6400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Optimized Reflector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97" y="1371600"/>
            <a:ext cx="911300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77200" y="6324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5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64E636C-F900-4CE1-BD26-4AEBB3912481}" type="datetime1">
              <a:rPr lang="en-GB" sz="1600" smtClean="0"/>
              <a:pPr/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z="1600" dirty="0"/>
              <a:t>CHAMP use with Reflectors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sz="1600" dirty="0"/>
              <a:t>Page </a:t>
            </a:r>
            <a:fld id="{491660CD-D49A-48BF-89D3-2DCCD0DAF9D2}" type="slidenum">
              <a:rPr lang="en-GB" sz="1600" smtClean="0"/>
              <a:pPr/>
              <a:t>70</a:t>
            </a:fld>
            <a:endParaRPr lang="en-GB" sz="1600" dirty="0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42777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Cassegrain</a:t>
            </a:r>
            <a:r>
              <a:rPr lang="en-US" sz="2400" dirty="0">
                <a:solidFill>
                  <a:schemeClr val="bg1"/>
                </a:solidFill>
              </a:rPr>
              <a:t> Reflector Analysis</a:t>
            </a:r>
          </a:p>
        </p:txBody>
      </p:sp>
      <p:pic>
        <p:nvPicPr>
          <p:cNvPr id="7" name="Picture 6" descr="Cass50p20-pa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143000"/>
            <a:ext cx="9144000" cy="5002629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8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64E636C-F900-4CE1-BD26-4AEBB3912481}" type="datetime1">
              <a:rPr lang="en-GB" sz="1600" smtClean="0"/>
              <a:pPr/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z="1600" dirty="0"/>
              <a:t>CHAMP use with Reflectors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sz="1600" dirty="0"/>
              <a:t>Page </a:t>
            </a:r>
            <a:fld id="{491660CD-D49A-48BF-89D3-2DCCD0DAF9D2}" type="slidenum">
              <a:rPr lang="en-GB" sz="1600" smtClean="0"/>
              <a:pPr/>
              <a:t>71</a:t>
            </a:fld>
            <a:endParaRPr lang="en-GB" sz="1600" dirty="0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52876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Single Reflector with Shroud Analysis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1295400"/>
            <a:ext cx="7924800" cy="507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4800" y="2133600"/>
            <a:ext cx="3441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8-22 Reflector Shrouds</a:t>
            </a:r>
          </a:p>
          <a:p>
            <a:r>
              <a:rPr lang="en-US" dirty="0"/>
              <a:t>and </a:t>
            </a:r>
            <a:r>
              <a:rPr lang="en-US" dirty="0" err="1"/>
              <a:t>Radomes</a:t>
            </a:r>
            <a:r>
              <a:rPr lang="en-US" dirty="0"/>
              <a:t> BOR-</a:t>
            </a:r>
            <a:r>
              <a:rPr lang="en-US" dirty="0" err="1"/>
              <a:t>MoM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64E636C-F900-4CE1-BD26-4AEBB3912481}" type="datetime1">
              <a:rPr lang="en-GB" sz="1600" smtClean="0"/>
              <a:pPr/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z="1600" dirty="0"/>
              <a:t>CHAMP use with Reflectors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sz="1600" dirty="0"/>
              <a:t>Page </a:t>
            </a:r>
            <a:fld id="{491660CD-D49A-48BF-89D3-2DCCD0DAF9D2}" type="slidenum">
              <a:rPr lang="en-GB" sz="1600" smtClean="0"/>
              <a:pPr/>
              <a:t>72</a:t>
            </a:fld>
            <a:endParaRPr lang="en-GB" sz="1600" dirty="0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52876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Single Reflector with Shroud Analysis</a:t>
            </a:r>
          </a:p>
        </p:txBody>
      </p:sp>
      <p:pic>
        <p:nvPicPr>
          <p:cNvPr id="7" name="Picture 6" descr="ax10-50-20-10-shrou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371600"/>
            <a:ext cx="9144000" cy="5002629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64E636C-F900-4CE1-BD26-4AEBB3912481}" type="datetime1">
              <a:rPr lang="en-GB" sz="1600" smtClean="0"/>
              <a:pPr/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z="1600" dirty="0"/>
              <a:t>CHAMP use with Reflectors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sz="1600" dirty="0"/>
              <a:t>Page </a:t>
            </a:r>
            <a:fld id="{491660CD-D49A-48BF-89D3-2DCCD0DAF9D2}" type="slidenum">
              <a:rPr lang="en-GB" sz="1600" smtClean="0"/>
              <a:pPr/>
              <a:t>73</a:t>
            </a:fld>
            <a:endParaRPr lang="en-GB" sz="1600" dirty="0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3266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Single Reflector with Absorber lined Shroud Analysis</a:t>
            </a:r>
          </a:p>
        </p:txBody>
      </p:sp>
      <p:pic>
        <p:nvPicPr>
          <p:cNvPr id="7" name="Picture 6" descr="ax10-50-5-abs-shrou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371600"/>
            <a:ext cx="9144000" cy="5002629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9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457200" y="6356350"/>
            <a:ext cx="1600200" cy="365125"/>
          </a:xfrm>
          <a:noFill/>
        </p:spPr>
        <p:txBody>
          <a:bodyPr/>
          <a:lstStyle/>
          <a:p>
            <a:fld id="{F6B64E7D-C5ED-4E06-A6E5-5A0374E90137}" type="datetime1">
              <a:rPr lang="en-GB" sz="1600" smtClean="0"/>
              <a:pPr/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z="1600" dirty="0"/>
              <a:t>CHAMP use with Reflectors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sz="1600" dirty="0"/>
              <a:t>Page </a:t>
            </a:r>
            <a:fld id="{491660CD-D49A-48BF-89D3-2DCCD0DAF9D2}" type="slidenum">
              <a:rPr lang="en-GB" sz="1600" smtClean="0"/>
              <a:pPr/>
              <a:t>74</a:t>
            </a:fld>
            <a:endParaRPr lang="en-GB" sz="1600" dirty="0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59897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Cassegrain</a:t>
            </a:r>
            <a:r>
              <a:rPr lang="en-US" sz="2400" dirty="0">
                <a:solidFill>
                  <a:schemeClr val="bg1"/>
                </a:solidFill>
              </a:rPr>
              <a:t> Reflector with Shroud Analysis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1295400"/>
            <a:ext cx="7924800" cy="502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38200" y="2209800"/>
            <a:ext cx="37205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CHESHD for geometry.tor</a:t>
            </a:r>
          </a:p>
          <a:p>
            <a:r>
              <a:rPr lang="en-US" dirty="0"/>
              <a:t>Addition for metal shroud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4876800"/>
            <a:ext cx="44310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Shroud length &amp; angle CHAMP</a:t>
            </a:r>
          </a:p>
          <a:p>
            <a:r>
              <a:rPr lang="en-US" dirty="0"/>
              <a:t>Optimization variables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2971800" y="3962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4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6B64E7D-C5ED-4E06-A6E5-5A0374E90137}" type="datetime1">
              <a:rPr lang="en-GB" sz="1600" smtClean="0"/>
              <a:pPr/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z="1600" dirty="0"/>
              <a:t>CHAMP use with Reflectors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sz="1600" dirty="0"/>
              <a:t>Page </a:t>
            </a:r>
            <a:fld id="{491660CD-D49A-48BF-89D3-2DCCD0DAF9D2}" type="slidenum">
              <a:rPr lang="en-GB" sz="1600" smtClean="0"/>
              <a:pPr/>
              <a:t>75</a:t>
            </a:fld>
            <a:endParaRPr lang="en-GB" sz="1600" dirty="0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3080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Cassegrain</a:t>
            </a:r>
            <a:r>
              <a:rPr lang="en-US" sz="2400" dirty="0">
                <a:solidFill>
                  <a:schemeClr val="bg1"/>
                </a:solidFill>
              </a:rPr>
              <a:t> Reflector with Absorber Shroud Analysis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1295400"/>
            <a:ext cx="7162800" cy="502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81000" y="2133600"/>
            <a:ext cx="48093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CHASHD for geometry.tor</a:t>
            </a:r>
          </a:p>
          <a:p>
            <a:r>
              <a:rPr lang="en-US" dirty="0"/>
              <a:t>Addition for absorber lined shroud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4876800"/>
            <a:ext cx="46875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Shroud thickness, length &amp; angle</a:t>
            </a:r>
          </a:p>
          <a:p>
            <a:r>
              <a:rPr lang="en-US" dirty="0"/>
              <a:t> CHAMP Optimization variables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14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err="1"/>
              <a:t>Radomes</a:t>
            </a:r>
            <a:r>
              <a:rPr lang="en-US" sz="2000" dirty="0"/>
              <a:t> Generated as CHAMP geometry.tor additions</a:t>
            </a:r>
          </a:p>
          <a:p>
            <a:r>
              <a:rPr lang="en-US" sz="2000" dirty="0" err="1"/>
              <a:t>Radomes</a:t>
            </a:r>
            <a:r>
              <a:rPr lang="en-US" sz="2000" dirty="0"/>
              <a:t> of Linear sections Defined by Endpoints</a:t>
            </a:r>
          </a:p>
          <a:p>
            <a:pPr lvl="1"/>
            <a:r>
              <a:rPr lang="en-US" sz="2000" dirty="0"/>
              <a:t>Specify inner or outer Points with projected intersections at each Layer</a:t>
            </a:r>
          </a:p>
          <a:p>
            <a:pPr lvl="1"/>
            <a:r>
              <a:rPr lang="en-US" sz="2000" dirty="0"/>
              <a:t>Multilayer: Dielectric, Permeability, Loss Tangent, Thickness</a:t>
            </a:r>
          </a:p>
          <a:p>
            <a:pPr lvl="1"/>
            <a:r>
              <a:rPr lang="en-US" sz="2000" dirty="0"/>
              <a:t>Thicknesses CHAMP optimization variables</a:t>
            </a:r>
          </a:p>
          <a:p>
            <a:pPr lvl="1"/>
            <a:r>
              <a:rPr lang="en-US" sz="2000" dirty="0"/>
              <a:t>CHIRAD executable to Generate geometry.tor addition</a:t>
            </a:r>
          </a:p>
          <a:p>
            <a:pPr>
              <a:buNone/>
            </a:pPr>
            <a:endParaRPr lang="en-US" sz="2000" dirty="0"/>
          </a:p>
          <a:p>
            <a:r>
              <a:rPr lang="en-US" sz="2000" dirty="0"/>
              <a:t>Curved </a:t>
            </a:r>
            <a:r>
              <a:rPr lang="en-US" sz="2000" dirty="0" err="1"/>
              <a:t>Radomes</a:t>
            </a:r>
            <a:r>
              <a:rPr lang="en-US" sz="2000" dirty="0"/>
              <a:t> Defined as </a:t>
            </a:r>
            <a:r>
              <a:rPr lang="en-US" sz="2000" dirty="0" err="1"/>
              <a:t>Splined</a:t>
            </a:r>
            <a:r>
              <a:rPr lang="en-US" sz="2000" dirty="0"/>
              <a:t> Series of Points</a:t>
            </a:r>
          </a:p>
          <a:p>
            <a:pPr lvl="1"/>
            <a:r>
              <a:rPr lang="en-US" sz="2000" dirty="0"/>
              <a:t>CRADPTS generates series of points: circle, parabola, ellipse, sinusoidal</a:t>
            </a:r>
          </a:p>
          <a:p>
            <a:pPr lvl="1"/>
            <a:r>
              <a:rPr lang="en-US" sz="2000" dirty="0"/>
              <a:t>CHCURAD creates BOR-MESH with specified cubic </a:t>
            </a:r>
            <a:r>
              <a:rPr lang="en-US" sz="2000" dirty="0" err="1"/>
              <a:t>splines</a:t>
            </a:r>
            <a:r>
              <a:rPr lang="en-US" sz="2000" dirty="0"/>
              <a:t> from CRADPTS list</a:t>
            </a:r>
          </a:p>
          <a:p>
            <a:pPr lvl="1"/>
            <a:r>
              <a:rPr lang="en-US" sz="2000" dirty="0"/>
              <a:t>Multilayer: Dielectric, Permeability, Loss Tangent, Thickness (variables)</a:t>
            </a:r>
          </a:p>
          <a:p>
            <a:pPr lvl="1"/>
            <a:endParaRPr lang="en-US" sz="2000" dirty="0"/>
          </a:p>
        </p:txBody>
      </p:sp>
      <p:sp>
        <p:nvSpPr>
          <p:cNvPr id="717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F6B64E7D-C5ED-4E06-A6E5-5A0374E90137}" type="datetime1">
              <a:rPr lang="en-GB" sz="1600" smtClean="0"/>
              <a:pPr/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z="1600" dirty="0"/>
              <a:t>CHAMP use with Reflectors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sz="1600" dirty="0"/>
              <a:t>Page </a:t>
            </a:r>
            <a:fld id="{491660CD-D49A-48BF-89D3-2DCCD0DAF9D2}" type="slidenum">
              <a:rPr lang="en-GB" sz="1600" smtClean="0"/>
              <a:pPr/>
              <a:t>76</a:t>
            </a:fld>
            <a:endParaRPr lang="en-GB" sz="1600" dirty="0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43963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Radome</a:t>
            </a:r>
            <a:r>
              <a:rPr lang="en-US" sz="2400" dirty="0">
                <a:solidFill>
                  <a:schemeClr val="bg1"/>
                </a:solidFill>
              </a:rPr>
              <a:t> Analysis with CHAMP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467600" y="3886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24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6B64E7D-C5ED-4E06-A6E5-5A0374E90137}" type="datetime1">
              <a:rPr lang="en-GB" sz="1600" smtClean="0"/>
              <a:pPr/>
              <a:t>17/10/2023</a:t>
            </a:fld>
            <a:endParaRPr lang="en-GB" sz="16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z="1600" dirty="0"/>
              <a:t>CHAMP use with Reflectors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sz="1600" dirty="0"/>
              <a:t>Page </a:t>
            </a:r>
            <a:fld id="{491660CD-D49A-48BF-89D3-2DCCD0DAF9D2}" type="slidenum">
              <a:rPr lang="en-GB" sz="1600" smtClean="0"/>
              <a:pPr/>
              <a:t>77</a:t>
            </a:fld>
            <a:endParaRPr lang="en-GB" sz="1600" dirty="0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1143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Curved </a:t>
            </a:r>
            <a:r>
              <a:rPr lang="en-US" sz="2400" dirty="0" err="1">
                <a:solidFill>
                  <a:schemeClr val="bg1"/>
                </a:solidFill>
              </a:rPr>
              <a:t>Radome</a:t>
            </a:r>
            <a:r>
              <a:rPr lang="en-US" sz="2400" dirty="0">
                <a:solidFill>
                  <a:schemeClr val="bg1"/>
                </a:solidFill>
              </a:rPr>
              <a:t> Analysis with CHAMP </a:t>
            </a:r>
            <a:r>
              <a:rPr lang="en-US" sz="2400" dirty="0" err="1">
                <a:solidFill>
                  <a:schemeClr val="bg1"/>
                </a:solidFill>
              </a:rPr>
              <a:t>Cassegrain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Picture 6" descr="cass150p20ms0SR-ge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47801" y="1295401"/>
            <a:ext cx="6172200" cy="497127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90800" y="2895600"/>
            <a:ext cx="43620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Radome</a:t>
            </a:r>
            <a:r>
              <a:rPr lang="en-US" dirty="0"/>
              <a:t> supports </a:t>
            </a:r>
            <a:r>
              <a:rPr lang="en-US" dirty="0" err="1"/>
              <a:t>Subreflector</a:t>
            </a:r>
            <a:endParaRPr lang="en-US" dirty="0"/>
          </a:p>
          <a:p>
            <a:r>
              <a:rPr lang="en-US" dirty="0"/>
              <a:t>by connecting to Metal Shroud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239000" y="5638800"/>
            <a:ext cx="244475" cy="244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14600" y="1905000"/>
            <a:ext cx="3441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8-22 Reflector Shrouds</a:t>
            </a:r>
          </a:p>
          <a:p>
            <a:r>
              <a:rPr lang="en-US" dirty="0"/>
              <a:t>and </a:t>
            </a:r>
            <a:r>
              <a:rPr lang="en-US" dirty="0" err="1"/>
              <a:t>Radomes</a:t>
            </a:r>
            <a:r>
              <a:rPr lang="en-US" dirty="0"/>
              <a:t> BOR-</a:t>
            </a:r>
            <a:r>
              <a:rPr lang="en-US" dirty="0" err="1"/>
              <a:t>MoM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4C726E7-A978-455E-93CD-27B14AC0781C}" type="datetime1">
              <a:rPr lang="en-GB" sz="1400" smtClean="0"/>
              <a:pPr>
                <a:defRPr/>
              </a:pPr>
              <a:t>17/10/2023</a:t>
            </a:fld>
            <a:endParaRPr lang="en-GB" sz="14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356350"/>
            <a:ext cx="4038600" cy="365125"/>
          </a:xfrm>
        </p:spPr>
        <p:txBody>
          <a:bodyPr/>
          <a:lstStyle/>
          <a:p>
            <a:pPr>
              <a:defRPr/>
            </a:pPr>
            <a:r>
              <a:rPr lang="en-US" sz="1400" dirty="0"/>
              <a:t>CHAMP Shaped </a:t>
            </a:r>
            <a:r>
              <a:rPr lang="en-US" sz="1400" dirty="0" err="1"/>
              <a:t>Axisymmetric</a:t>
            </a:r>
            <a:r>
              <a:rPr lang="en-US" sz="1400" dirty="0"/>
              <a:t> Dual Reflector</a:t>
            </a:r>
            <a:endParaRPr lang="en-GB" sz="1400" dirty="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z="1400" dirty="0"/>
              <a:t>Page </a:t>
            </a:r>
            <a:fld id="{99E0965F-110D-47F0-89BC-C446B937508B}" type="slidenum">
              <a:rPr lang="en-GB" sz="1400"/>
              <a:pPr>
                <a:defRPr/>
              </a:pPr>
              <a:t>78</a:t>
            </a:fld>
            <a:endParaRPr lang="en-GB" sz="1400" dirty="0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5103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Total Design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295400"/>
            <a:ext cx="8229600" cy="503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543800" y="6324600"/>
            <a:ext cx="244475" cy="2444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1000" y="1981200"/>
            <a:ext cx="4006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Chapter 8-20.5 </a:t>
            </a:r>
            <a:r>
              <a:rPr lang="en-US" dirty="0" err="1"/>
              <a:t>Axisymmetric</a:t>
            </a:r>
            <a:r>
              <a:rPr lang="en-US" dirty="0"/>
              <a:t> Shaped</a:t>
            </a:r>
          </a:p>
          <a:p>
            <a:r>
              <a:rPr lang="en-US" dirty="0"/>
              <a:t>Dual Reflector Design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457200" y="6356350"/>
            <a:ext cx="1524000" cy="365125"/>
          </a:xfrm>
        </p:spPr>
        <p:txBody>
          <a:bodyPr/>
          <a:lstStyle/>
          <a:p>
            <a:pPr>
              <a:defRPr/>
            </a:pPr>
            <a:fld id="{4F25263A-47B8-4983-BF60-26A2D52D7E3C}" type="datetime1">
              <a:rPr lang="en-GB" sz="1400" smtClean="0"/>
              <a:pPr>
                <a:defRPr/>
              </a:pPr>
              <a:t>17/10/2023</a:t>
            </a:fld>
            <a:endParaRPr lang="en-GB" sz="14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38400" y="6356350"/>
            <a:ext cx="3962400" cy="365125"/>
          </a:xfrm>
        </p:spPr>
        <p:txBody>
          <a:bodyPr/>
          <a:lstStyle/>
          <a:p>
            <a:pPr>
              <a:defRPr/>
            </a:pPr>
            <a:r>
              <a:rPr lang="en-US" sz="1400" dirty="0"/>
              <a:t>CHAMP Shaped </a:t>
            </a:r>
            <a:r>
              <a:rPr lang="en-US" sz="1400" dirty="0" err="1"/>
              <a:t>Axisymmetric</a:t>
            </a:r>
            <a:r>
              <a:rPr lang="en-US" sz="1400" dirty="0"/>
              <a:t> Dual Reflector</a:t>
            </a:r>
            <a:endParaRPr lang="en-GB" sz="1400" dirty="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GB" sz="1400" dirty="0"/>
              <a:t>Page </a:t>
            </a:r>
            <a:fld id="{99E0965F-110D-47F0-89BC-C446B937508B}" type="slidenum">
              <a:rPr lang="en-GB" sz="1400"/>
              <a:pPr>
                <a:defRPr/>
              </a:pPr>
              <a:t>79</a:t>
            </a:fld>
            <a:endParaRPr lang="en-GB" sz="1400" dirty="0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8397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Open Modified Project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181600" y="5257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617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 : Optimized Reflector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261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1999" y="1295400"/>
            <a:ext cx="7380941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5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457200" y="6356350"/>
            <a:ext cx="1447800" cy="365125"/>
          </a:xfrm>
        </p:spPr>
        <p:txBody>
          <a:bodyPr/>
          <a:lstStyle/>
          <a:p>
            <a:pPr>
              <a:defRPr/>
            </a:pPr>
            <a:fld id="{74755AB5-FB79-43A2-89C3-708CA1E05136}" type="datetime1">
              <a:rPr lang="en-GB" sz="1400" smtClean="0"/>
              <a:pPr>
                <a:defRPr/>
              </a:pPr>
              <a:t>17/10/2023</a:t>
            </a:fld>
            <a:endParaRPr lang="en-GB" sz="14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38400" y="6356350"/>
            <a:ext cx="3886200" cy="365125"/>
          </a:xfrm>
        </p:spPr>
        <p:txBody>
          <a:bodyPr/>
          <a:lstStyle/>
          <a:p>
            <a:pPr>
              <a:defRPr/>
            </a:pPr>
            <a:r>
              <a:rPr lang="en-US" sz="1400" dirty="0"/>
              <a:t>CHAMP Shaped </a:t>
            </a:r>
            <a:r>
              <a:rPr lang="en-US" sz="1400" dirty="0" err="1"/>
              <a:t>Axisymmetric</a:t>
            </a:r>
            <a:r>
              <a:rPr lang="en-US" sz="1400" dirty="0"/>
              <a:t> Dual Reflector</a:t>
            </a:r>
            <a:endParaRPr lang="en-GB" sz="1400" dirty="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94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GB" sz="1400" dirty="0"/>
              <a:t>Page </a:t>
            </a:r>
            <a:fld id="{99E0965F-110D-47F0-89BC-C446B937508B}" type="slidenum">
              <a:rPr lang="en-GB" sz="1400"/>
              <a:pPr>
                <a:defRPr/>
              </a:pPr>
              <a:t>80</a:t>
            </a:fld>
            <a:endParaRPr lang="en-GB" sz="1400" dirty="0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734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Scatterer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Picture 6" descr="shaped subreflector Cassegrai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09600" y="1295400"/>
            <a:ext cx="8077200" cy="4958516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3152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457200" y="6356350"/>
            <a:ext cx="1447800" cy="365125"/>
          </a:xfrm>
        </p:spPr>
        <p:txBody>
          <a:bodyPr/>
          <a:lstStyle/>
          <a:p>
            <a:pPr>
              <a:defRPr/>
            </a:pPr>
            <a:fld id="{74755AB5-FB79-43A2-89C3-708CA1E05136}" type="datetime1">
              <a:rPr lang="en-GB" sz="1400" smtClean="0"/>
              <a:pPr>
                <a:defRPr/>
              </a:pPr>
              <a:t>17/10/2023</a:t>
            </a:fld>
            <a:endParaRPr lang="en-GB" sz="1400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9800" y="6356350"/>
            <a:ext cx="4114800" cy="365125"/>
          </a:xfrm>
        </p:spPr>
        <p:txBody>
          <a:bodyPr/>
          <a:lstStyle/>
          <a:p>
            <a:pPr>
              <a:defRPr/>
            </a:pPr>
            <a:r>
              <a:rPr lang="en-US" sz="1400" dirty="0"/>
              <a:t>CHAMP Shaped </a:t>
            </a:r>
            <a:r>
              <a:rPr lang="en-US" sz="1400" dirty="0" err="1"/>
              <a:t>Axisymmetric</a:t>
            </a:r>
            <a:r>
              <a:rPr lang="en-US" sz="1400" dirty="0"/>
              <a:t> Dual Reflector</a:t>
            </a:r>
            <a:endParaRPr lang="en-GB" sz="1400" dirty="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447800" cy="365125"/>
          </a:xfrm>
        </p:spPr>
        <p:txBody>
          <a:bodyPr/>
          <a:lstStyle/>
          <a:p>
            <a:pPr>
              <a:defRPr/>
            </a:pPr>
            <a:r>
              <a:rPr lang="en-GB" sz="1400" dirty="0"/>
              <a:t>Page </a:t>
            </a:r>
            <a:fld id="{99E0965F-110D-47F0-89BC-C446B937508B}" type="slidenum">
              <a:rPr lang="en-GB" sz="1400"/>
              <a:pPr>
                <a:defRPr/>
              </a:pPr>
              <a:t>81</a:t>
            </a:fld>
            <a:endParaRPr lang="en-GB" sz="1400" dirty="0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8480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Gregorian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Picture 6" descr="shaped subreflector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228600" y="1295400"/>
            <a:ext cx="8597027" cy="48768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705600" y="563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>
                <a:solidFill>
                  <a:srgbClr val="0074BC"/>
                </a:solidFill>
                <a:latin typeface="Calibri" pitchFamily="34" charset="0"/>
              </a:rPr>
              <a:t>CHAMP Design</a:t>
            </a:r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57200" y="609600"/>
            <a:ext cx="678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CHAMP Test Case: Optimized Reflector</a:t>
            </a:r>
          </a:p>
        </p:txBody>
      </p:sp>
      <p:sp>
        <p:nvSpPr>
          <p:cNvPr id="2253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86BF9B5-1E81-4CCD-A8A3-0AC14A9C950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22535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CHAMP Design and Analysis</a:t>
            </a:r>
          </a:p>
        </p:txBody>
      </p:sp>
      <p:pic>
        <p:nvPicPr>
          <p:cNvPr id="6" name="Picture 5" descr="Main beam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295400"/>
            <a:ext cx="9144000" cy="5002629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2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antennadesign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2617</TotalTime>
  <Words>1598</Words>
  <Application>Microsoft Office PowerPoint</Application>
  <PresentationFormat>On-screen Show (4:3)</PresentationFormat>
  <Paragraphs>482</Paragraphs>
  <Slides>81</Slides>
  <Notes>81</Notes>
  <HiddenSlides>0</HiddenSlides>
  <MMClips>81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4" baseType="lpstr">
      <vt:lpstr>Arial</vt:lpstr>
      <vt:lpstr>Calibri</vt:lpstr>
      <vt:lpstr>antennadesigner</vt:lpstr>
      <vt:lpstr>CHAMP Design and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Corrugated Horn Design</vt:lpstr>
      <vt:lpstr>PowerPoint Presentation</vt:lpstr>
      <vt:lpstr>PowerPoint Presentation</vt:lpstr>
      <vt:lpstr>Stepped Dual Mode (Potter) Horn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Smooth Wall Profile Horn for Corrugated Horn Performance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CHAMP Circular Horn Design using Optimizer</dc:title>
  <dc:creator>THOMAS A MILLIGAN</dc:creator>
  <cp:lastModifiedBy>Tom Milligan</cp:lastModifiedBy>
  <cp:revision>116</cp:revision>
  <dcterms:created xsi:type="dcterms:W3CDTF">2006-08-16T00:00:00Z</dcterms:created>
  <dcterms:modified xsi:type="dcterms:W3CDTF">2023-10-17T20:25:27Z</dcterms:modified>
</cp:coreProperties>
</file>