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audio1.wav" ContentType="audio/wav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8" r:id="rId2"/>
    <p:sldId id="259" r:id="rId3"/>
    <p:sldId id="297" r:id="rId4"/>
    <p:sldId id="310" r:id="rId5"/>
    <p:sldId id="26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1" r:id="rId16"/>
    <p:sldId id="312" r:id="rId17"/>
    <p:sldId id="313" r:id="rId18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83" d="100"/>
          <a:sy n="83" d="100"/>
        </p:scale>
        <p:origin x="1824" y="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EF1E428-0C07-4DC0-81A6-ECCFA23409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47606C92-681D-44E3-82C4-16F94425537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49AE27-504E-47AD-84B4-0695DBF647E9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248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30256-2887-488C-90CC-60682487904C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D9F86-07CA-4DC6-B6C1-A2D95FF5CC39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95DA9-057F-42BE-A669-5127F77CC1D3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0FEE327-919C-437F-9185-50605D8BFE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9117D-8900-4F8E-A4E8-FC08D95F0C94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1842284-A863-409F-8414-0537ADE35B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559D2-7C3D-4F94-B51E-CB1E747B9482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F6DCF08-8475-4CD4-A5C1-6702F9B7F7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76576-13E5-46F8-8F67-0826DDCF1D81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8694E17-4B15-4D40-ABEC-E5CDCA6D36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85091-997C-4543-B24D-BF52A60A7FE5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457ECC2-B53A-48B6-A771-3CE8E55627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87BC4-1D1C-4371-8506-56CAFE082CC8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591AA87-56FB-4925-9B5F-C101C2D340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5331-041C-4B15-9D7B-F0EB6CA77800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9DE4583-7EEC-41C0-8445-CE071B5FAE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0A16-82B3-469E-B965-ED618D8DCE4F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7E9EB33-48FD-4E57-B59D-7754C7569F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5E412-179E-4DDB-BCE4-8F8270DBFF5B}" type="datetime1">
              <a:rPr lang="en-GB"/>
              <a:pPr>
                <a:defRPr/>
              </a:pPr>
              <a:t>03/05/2021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50D7AC90-D4F2-4D02-8569-045DED8892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F8F2-CF05-4B2A-8724-A5AF505392B0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9F5DA12-E021-49D6-A25F-E83BD5E4909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6AD0B-D40B-43F9-A9B0-0C12A72609F3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11E6D85-8848-481A-A82A-0896C70848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E3B42625-A2C7-45A8-B32C-76451634176C}" type="datetime1">
              <a:rPr lang="en-GB"/>
              <a:pPr>
                <a:defRPr/>
              </a:pPr>
              <a:t>03/05/2021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BD06B326-6F7E-4D92-87B3-903493C612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1" r:id="rId2"/>
    <p:sldLayoutId id="2147483942" r:id="rId3"/>
    <p:sldLayoutId id="2147483943" r:id="rId4"/>
    <p:sldLayoutId id="2147483944" r:id="rId5"/>
    <p:sldLayoutId id="2147483950" r:id="rId6"/>
    <p:sldLayoutId id="2147483951" r:id="rId7"/>
    <p:sldLayoutId id="2147483945" r:id="rId8"/>
    <p:sldLayoutId id="2147483946" r:id="rId9"/>
    <p:sldLayoutId id="2147483947" r:id="rId10"/>
    <p:sldLayoutId id="214748394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.jpe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6.png"/><Relationship Id="rId5" Type="http://schemas.openxmlformats.org/officeDocument/2006/relationships/image" Target="../media/image25.tiff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>
          <a:xfrm>
            <a:off x="419100" y="1848644"/>
            <a:ext cx="8305800" cy="1470025"/>
          </a:xfrm>
        </p:spPr>
        <p:txBody>
          <a:bodyPr/>
          <a:lstStyle/>
          <a:p>
            <a:pPr algn="ctr" eaLnBrk="1" hangingPunct="1"/>
            <a: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  <a:t>Single Reflector w/ Feed Blockage or Splash-Plate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1A5F3D0-2F5F-43EF-A839-5C3F356831A5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DEA9EBE-EB2E-4A1D-BC75-EEBC9C3243F9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129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980A59A-5709-40A7-A5EE-9A7441E97A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104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642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 Feed Blockage PO Currents Object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78B73F-3A53-45DA-BEC0-3810BF2791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1667" b="64815"/>
          <a:stretch/>
        </p:blipFill>
        <p:spPr>
          <a:xfrm>
            <a:off x="221233" y="1371600"/>
            <a:ext cx="6007768" cy="20383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C3A9F9-DBA1-4395-821D-A0F8ACDCB0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61111"/>
          <a:stretch/>
        </p:blipFill>
        <p:spPr>
          <a:xfrm>
            <a:off x="1371600" y="3581400"/>
            <a:ext cx="7659584" cy="26670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6172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506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Field Storage for Feed Blocked Pattern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2F599E-06CF-4116-8613-63CECD5935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2500" b="66296"/>
          <a:stretch/>
        </p:blipFill>
        <p:spPr>
          <a:xfrm>
            <a:off x="0" y="1071265"/>
            <a:ext cx="5410200" cy="17837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D51C9D-7E7D-4A4E-95DA-3F0EB1E405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18821"/>
          <a:stretch/>
        </p:blipFill>
        <p:spPr>
          <a:xfrm>
            <a:off x="3429000" y="2664185"/>
            <a:ext cx="5350608" cy="388901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133600" y="609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4498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Commands – Add Feed Blockage and Pattern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E84B21-8519-4258-A0A7-BE35345D00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50833" b="60370"/>
          <a:stretch/>
        </p:blipFill>
        <p:spPr>
          <a:xfrm>
            <a:off x="25400" y="1869281"/>
            <a:ext cx="9033617" cy="409575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2186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Job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26C72A-2151-4DDF-AA72-7B53A5B956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29166" b="27778"/>
          <a:stretch/>
        </p:blipFill>
        <p:spPr>
          <a:xfrm>
            <a:off x="-76200" y="1281113"/>
            <a:ext cx="9132277" cy="52376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9FA92F-BE8A-4C6B-A24C-93DF81D8448A}"/>
              </a:ext>
            </a:extLst>
          </p:cNvPr>
          <p:cNvSpPr txBox="1"/>
          <p:nvPr/>
        </p:nvSpPr>
        <p:spPr>
          <a:xfrm>
            <a:off x="1258094" y="4953000"/>
            <a:ext cx="2154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Feed Spillover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9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4216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Frequency input for Sphere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AD8DA-0803-4497-8B6F-ED064C0588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t="30741" r="27500"/>
          <a:stretch/>
        </p:blipFill>
        <p:spPr>
          <a:xfrm>
            <a:off x="0" y="1478816"/>
            <a:ext cx="8933737" cy="4800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6A997E-EF43-4F02-B1CB-5598C6C08D0D}"/>
              </a:ext>
            </a:extLst>
          </p:cNvPr>
          <p:cNvSpPr txBox="1"/>
          <p:nvPr/>
        </p:nvSpPr>
        <p:spPr>
          <a:xfrm>
            <a:off x="1190585" y="2895600"/>
            <a:ext cx="2206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Spillover Main </a:t>
            </a:r>
          </a:p>
          <a:p>
            <a:r>
              <a:rPr lang="en-US" dirty="0"/>
              <a:t>Past blockage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4953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1766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Blockage and Unblocked Pattern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7BC2E-C5FF-486B-9352-E908859029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>
          <a:xfrm>
            <a:off x="696912" y="1341622"/>
            <a:ext cx="7750175" cy="5287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BBAF69-87CA-45DE-A4A0-AB605D89BFE8}"/>
              </a:ext>
            </a:extLst>
          </p:cNvPr>
          <p:cNvSpPr txBox="1"/>
          <p:nvPr/>
        </p:nvSpPr>
        <p:spPr>
          <a:xfrm>
            <a:off x="5638800" y="2667000"/>
            <a:ext cx="24288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Black unblocked</a:t>
            </a:r>
          </a:p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blocked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105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1766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Blockage and Unblocked Pattern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185C25-FFB2-4B42-BE9B-86C92D994F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>
          <a:xfrm>
            <a:off x="898525" y="1381967"/>
            <a:ext cx="7315200" cy="4991004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5341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Splash Plate Use of Blockage Plate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7A33E1-36B2-4971-8DB5-D72A18DB40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307605"/>
            <a:ext cx="3810001" cy="524559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001000" y="518160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0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4FFCF54-070C-4921-A374-1FEC5A2AB1D4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5D01744-5FB4-4501-8645-A2B5D3AB9ACA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TextBox 11"/>
          <p:cNvSpPr txBox="1">
            <a:spLocks noChangeArrowheads="1"/>
          </p:cNvSpPr>
          <p:nvPr/>
        </p:nvSpPr>
        <p:spPr bwMode="auto">
          <a:xfrm>
            <a:off x="533400" y="381000"/>
            <a:ext cx="48397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Wizard Single Reflector Geometry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291DC9-2953-4EFF-B7C6-CCB37980FFF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94217" y="1328637"/>
            <a:ext cx="6126162" cy="5177038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C9B4CC7-4E52-460E-9481-F90053E46021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B5A7D9D-26C7-4E36-A85A-BB6A84C62C64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175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Box 11"/>
          <p:cNvSpPr txBox="1">
            <a:spLocks noChangeArrowheads="1"/>
          </p:cNvSpPr>
          <p:nvPr/>
        </p:nvSpPr>
        <p:spPr bwMode="auto">
          <a:xfrm>
            <a:off x="685800" y="381000"/>
            <a:ext cx="56781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Initial Objects of Single Reflector Project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7B99C0-BC6A-4A0C-8631-84C7D8F0862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9538" y="1390650"/>
            <a:ext cx="9144000" cy="485775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38154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Consider Feed </a:t>
            </a:r>
            <a:r>
              <a:rPr lang="en-US" dirty="0" err="1">
                <a:solidFill>
                  <a:schemeClr val="bg1"/>
                </a:solidFill>
              </a:rPr>
              <a:t>Beamwidth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0F7174-AED3-4ABA-9CE9-BD5A35B9A6A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" y="1418062"/>
            <a:ext cx="5582392" cy="49981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3EEF73-08C9-4C0E-8829-5EAA87A74C99}"/>
              </a:ext>
            </a:extLst>
          </p:cNvPr>
          <p:cNvSpPr txBox="1"/>
          <p:nvPr/>
        </p:nvSpPr>
        <p:spPr>
          <a:xfrm>
            <a:off x="6324600" y="2895600"/>
            <a:ext cx="21964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Feed 128° -12 dB</a:t>
            </a:r>
          </a:p>
          <a:p>
            <a:r>
              <a:rPr lang="en-US" sz="2000" dirty="0" err="1"/>
              <a:t>Beamwidth</a:t>
            </a:r>
            <a:r>
              <a:rPr lang="en-US" sz="2000" dirty="0"/>
              <a:t> 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609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476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Corrugated Horn Design to </a:t>
            </a:r>
            <a:r>
              <a:rPr lang="en-US" dirty="0" err="1">
                <a:solidFill>
                  <a:schemeClr val="bg1"/>
                </a:solidFill>
              </a:rPr>
              <a:t>Beamwidth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AF28E0-6F80-4644-92B6-B9F16DE6D6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6667" b="36485"/>
          <a:stretch/>
        </p:blipFill>
        <p:spPr>
          <a:xfrm>
            <a:off x="152400" y="1371600"/>
            <a:ext cx="6721581" cy="44422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65DDA-138D-4B44-B615-ECF7F8A0BF12}"/>
              </a:ext>
            </a:extLst>
          </p:cNvPr>
          <p:cNvSpPr txBox="1"/>
          <p:nvPr/>
        </p:nvSpPr>
        <p:spPr>
          <a:xfrm>
            <a:off x="6161979" y="4038600"/>
            <a:ext cx="27975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Add 25 + 15 cm </a:t>
            </a:r>
          </a:p>
          <a:p>
            <a:r>
              <a:rPr lang="en-US" sz="2000" dirty="0"/>
              <a:t>To Radius for</a:t>
            </a:r>
          </a:p>
          <a:p>
            <a:r>
              <a:rPr lang="en-US" sz="2000" dirty="0"/>
              <a:t> Corrugation Radius</a:t>
            </a:r>
          </a:p>
          <a:p>
            <a:r>
              <a:rPr lang="en-US" sz="2000" dirty="0"/>
              <a:t>+ Strut Mounting Holes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4C810E-59AC-48D9-97AA-496E97F1E0F4}"/>
              </a:ext>
            </a:extLst>
          </p:cNvPr>
          <p:cNvSpPr txBox="1"/>
          <p:nvPr/>
        </p:nvSpPr>
        <p:spPr>
          <a:xfrm>
            <a:off x="6324600" y="2667000"/>
            <a:ext cx="2504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Radius = 105 cm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7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27190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 Blockage Rim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224FF6-506C-4622-A59F-110E49F369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9167" b="71961"/>
          <a:stretch/>
        </p:blipFill>
        <p:spPr>
          <a:xfrm>
            <a:off x="152400" y="1304498"/>
            <a:ext cx="5948396" cy="1743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D289DF-1D7D-4799-87B0-4BAE5D87F19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35126"/>
          <a:stretch/>
        </p:blipFill>
        <p:spPr>
          <a:xfrm>
            <a:off x="2045307" y="2514600"/>
            <a:ext cx="6784129" cy="3940562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5410200" y="4876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0907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 Hyperboloid for Approximate Flat 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CE44E1-2D7B-43D4-AE39-A0EA7DEF78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1667" b="67778"/>
          <a:stretch/>
        </p:blipFill>
        <p:spPr>
          <a:xfrm>
            <a:off x="152400" y="1292836"/>
            <a:ext cx="6935362" cy="21549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B174B7-42FC-4CCA-A264-B3963DCCE89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64115"/>
          <a:stretch/>
        </p:blipFill>
        <p:spPr>
          <a:xfrm>
            <a:off x="1295400" y="3962400"/>
            <a:ext cx="7589284" cy="24384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6172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2677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Generate Blockage Scattering Object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D6CADC-E931-4DE8-89CA-1178FF2E0C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43333" b="73704"/>
          <a:stretch/>
        </p:blipFill>
        <p:spPr>
          <a:xfrm>
            <a:off x="152400" y="1316831"/>
            <a:ext cx="6641206" cy="1733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EBAFD7-33EA-4FB8-9105-6F6AF5D6DF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56667"/>
          <a:stretch/>
        </p:blipFill>
        <p:spPr>
          <a:xfrm>
            <a:off x="990600" y="3113453"/>
            <a:ext cx="7659584" cy="29718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6172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03/05/2021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32143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Feed Blockage Object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8ACF44-66E8-480A-A234-70076CFD40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r="22500" b="23333"/>
          <a:stretch/>
        </p:blipFill>
        <p:spPr>
          <a:xfrm>
            <a:off x="81227" y="1323677"/>
            <a:ext cx="8971527" cy="4714875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029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2152</TotalTime>
  <Words>258</Words>
  <Application>Microsoft Office PowerPoint</Application>
  <PresentationFormat>On-screen Show (4:3)</PresentationFormat>
  <Paragraphs>99</Paragraphs>
  <Slides>17</Slides>
  <Notes>17</Notes>
  <HiddenSlides>0</HiddenSlides>
  <MMClips>17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</vt:lpstr>
      <vt:lpstr>Times New Roman</vt:lpstr>
      <vt:lpstr>TICRA_MASTER</vt:lpstr>
      <vt:lpstr>Single Reflector w/ Feed Blockage or Splash-Plate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THOMAS A MILLIGAN</cp:lastModifiedBy>
  <cp:revision>88</cp:revision>
  <dcterms:created xsi:type="dcterms:W3CDTF">2009-06-10T18:17:44Z</dcterms:created>
  <dcterms:modified xsi:type="dcterms:W3CDTF">2021-05-03T20:04:40Z</dcterms:modified>
</cp:coreProperties>
</file>